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90" r:id="rId2"/>
    <p:sldId id="288" r:id="rId3"/>
    <p:sldId id="289" r:id="rId4"/>
    <p:sldId id="292" r:id="rId5"/>
    <p:sldId id="291" r:id="rId6"/>
    <p:sldId id="293" r:id="rId7"/>
    <p:sldId id="294" r:id="rId8"/>
    <p:sldId id="295" r:id="rId9"/>
    <p:sldId id="298" r:id="rId10"/>
    <p:sldId id="296" r:id="rId11"/>
    <p:sldId id="299" r:id="rId12"/>
    <p:sldId id="307" r:id="rId13"/>
    <p:sldId id="297" r:id="rId14"/>
    <p:sldId id="300" r:id="rId15"/>
    <p:sldId id="301" r:id="rId16"/>
    <p:sldId id="308" r:id="rId17"/>
    <p:sldId id="302" r:id="rId18"/>
    <p:sldId id="303" r:id="rId19"/>
    <p:sldId id="306" r:id="rId20"/>
    <p:sldId id="305" r:id="rId21"/>
  </p:sldIdLst>
  <p:sldSz cx="9144000" cy="6858000" type="screen4x3"/>
  <p:notesSz cx="6858000" cy="9144000"/>
  <p:custShowLst>
    <p:custShow name="Произвольный показ 1" id="0">
      <p:sldLst>
        <p:sld r:id="rId2"/>
        <p:sld r:id="rId3"/>
        <p:sld r:id="rId4"/>
        <p:sld r:id="rId5"/>
        <p:sld r:id="rId6"/>
        <p:sld r:id="rId7"/>
        <p:sld r:id="rId8"/>
        <p:sld r:id="rId9"/>
        <p:sld r:id="rId10"/>
        <p:sld r:id="rId11"/>
        <p:sld r:id="rId12"/>
        <p:sld r:id="rId14"/>
        <p:sld r:id="rId15"/>
        <p:sld r:id="rId16"/>
        <p:sld r:id="rId18"/>
        <p:sld r:id="rId19"/>
        <p:sld r:id="rId20"/>
        <p:sld r:id="rId21"/>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08" autoAdjust="0"/>
    <p:restoredTop sz="88380" autoAdjust="0"/>
  </p:normalViewPr>
  <p:slideViewPr>
    <p:cSldViewPr>
      <p:cViewPr varScale="1">
        <p:scale>
          <a:sx n="90" d="100"/>
          <a:sy n="90" d="100"/>
        </p:scale>
        <p:origin x="8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4F020CB-918E-4933-B4D1-630ADC579482}" type="datetimeFigureOut">
              <a:rPr lang="ru-RU" smtClean="0"/>
              <a:pPr/>
              <a:t>26.03.2019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F56B747-C58C-4BA0-92E3-187E1254F44D}" type="slidenum">
              <a:rPr lang="ru-RU" smtClean="0"/>
              <a:pPr/>
              <a:t>‹#›</a:t>
            </a:fld>
            <a:endParaRPr lang="ru-RU"/>
          </a:p>
        </p:txBody>
      </p:sp>
    </p:spTree>
  </p:cSld>
  <p:clrMapOvr>
    <a:masterClrMapping/>
  </p:clrMapOvr>
  <p:transition>
    <p:cu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020CB-918E-4933-B4D1-630ADC579482}" type="datetimeFigureOut">
              <a:rPr lang="ru-RU" smtClean="0"/>
              <a:pPr/>
              <a:t>26.03.2019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56B747-C58C-4BA0-92E3-187E1254F4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cu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F:\&#1059;&#1088;&#1086;&#1082;&#1080;%20&#1084;&#1091;&#1079;&#1099;&#1082;&#1080;%206%20&#1082;&#1083;&#1072;&#1089;&#1089;\(&#1059;&#1088;&#1086;&#1082;%20&#8470;%205)%20&#1059;&#1085;&#1086;&#1089;&#1080;%20&#1084;&#1086;&#1105;%20&#1089;&#1077;&#1088;&#1076;&#1094;&#1077;%20&#1074;%20&#1079;&#1074;&#1077;&#1085;&#1103;&#1097;&#1091;&#1102;%20&#1076;&#1072;&#1083;&#1100;\2.mp3" TargetMode="Externa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F:\&#1059;&#1088;&#1086;&#1082;&#1080;%20&#1084;&#1091;&#1079;&#1099;&#1082;&#1080;%206%20&#1082;&#1083;&#1072;&#1089;&#1089;\(&#1059;&#1088;&#1086;&#1082;%20&#8470;%205)%20&#1059;&#1085;&#1086;&#1089;&#1080;%20&#1084;&#1086;&#1105;%20&#1089;&#1077;&#1088;&#1076;&#1094;&#1077;%20&#1074;%20&#1079;&#1074;&#1077;&#1085;&#1103;&#1097;&#1091;&#1102;%20&#1076;&#1072;&#1083;&#1100;\&#1087;&#1083;&#1099;&#1083;%20&#1087;&#1086;%20&#1075;&#1086;&#1088;&#1086;&#1076;&#1091;%20&#1079;&#1072;&#1087;&#1072;&#1093;%20&#1089;&#1080;&#1088;&#1077;&#1085;&#1080;.mp3" TargetMode="External"/><Relationship Id="rId5" Type="http://schemas.openxmlformats.org/officeDocument/2006/relationships/image" Target="../media/image13.png"/><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F:\&#1059;&#1088;&#1086;&#1082;&#1080;%20&#1084;&#1091;&#1079;&#1099;&#1082;&#1080;%206%20&#1082;&#1083;&#1072;&#1089;&#1089;\(&#1059;&#1088;&#1086;&#1082;%20&#8470;%205)%20&#1059;&#1085;&#1086;&#1089;&#1080;%20&#1084;&#1086;&#1105;%20&#1089;&#1077;&#1088;&#1076;&#1094;&#1077;%20&#1074;%20&#1079;&#1074;&#1077;&#1085;&#1103;&#1097;&#1091;&#1102;%20&#1076;&#1072;&#1083;&#1100;\2.mp3" TargetMode="Externa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Юра\Desktop\Рисунок2.jpg"/>
          <p:cNvPicPr>
            <a:picLocks noChangeAspect="1" noChangeArrowheads="1"/>
          </p:cNvPicPr>
          <p:nvPr/>
        </p:nvPicPr>
        <p:blipFill>
          <a:blip r:embed="rId4" cstate="print"/>
          <a:srcRect/>
          <a:stretch>
            <a:fillRect/>
          </a:stretch>
        </p:blipFill>
        <p:spPr bwMode="auto">
          <a:xfrm>
            <a:off x="0" y="-3175"/>
            <a:ext cx="9143999" cy="6864350"/>
          </a:xfrm>
          <a:prstGeom prst="rect">
            <a:avLst/>
          </a:prstGeom>
          <a:noFill/>
        </p:spPr>
      </p:pic>
      <p:sp>
        <p:nvSpPr>
          <p:cNvPr id="4" name="Прямоугольник 3"/>
          <p:cNvSpPr/>
          <p:nvPr/>
        </p:nvSpPr>
        <p:spPr>
          <a:xfrm>
            <a:off x="899592" y="980728"/>
            <a:ext cx="7920880" cy="4401205"/>
          </a:xfrm>
          <a:prstGeom prst="rect">
            <a:avLst/>
          </a:prstGeom>
        </p:spPr>
        <p:txBody>
          <a:bodyPr wrap="square">
            <a:spAutoFit/>
          </a:bodyPr>
          <a:lstStyle/>
          <a:p>
            <a:pPr algn="ctr"/>
            <a:r>
              <a:rPr lang="ru-RU" sz="4000" dirty="0" smtClean="0">
                <a:solidFill>
                  <a:srgbClr val="7030A0"/>
                </a:solidFill>
                <a:latin typeface="Times New Roman" pitchFamily="18" charset="0"/>
                <a:cs typeface="Times New Roman" pitchFamily="18" charset="0"/>
              </a:rPr>
              <a:t>Мастер-класс</a:t>
            </a:r>
          </a:p>
          <a:p>
            <a:pPr algn="ctr"/>
            <a:r>
              <a:rPr lang="ru-RU" sz="4000" dirty="0" smtClean="0">
                <a:solidFill>
                  <a:srgbClr val="7030A0"/>
                </a:solidFill>
                <a:latin typeface="Times New Roman" pitchFamily="18" charset="0"/>
                <a:cs typeface="Times New Roman" pitchFamily="18" charset="0"/>
              </a:rPr>
              <a:t>Учителя начальных классов </a:t>
            </a:r>
          </a:p>
          <a:p>
            <a:pPr algn="ctr"/>
            <a:r>
              <a:rPr lang="ru-RU" sz="4000" dirty="0" smtClean="0">
                <a:solidFill>
                  <a:srgbClr val="7030A0"/>
                </a:solidFill>
                <a:latin typeface="Times New Roman" pitchFamily="18" charset="0"/>
                <a:cs typeface="Times New Roman" pitchFamily="18" charset="0"/>
              </a:rPr>
              <a:t>МБОУ «Каргалинская СОШ №1</a:t>
            </a:r>
          </a:p>
          <a:p>
            <a:pPr algn="ctr"/>
            <a:r>
              <a:rPr lang="ru-RU" sz="4000" dirty="0" err="1" smtClean="0">
                <a:solidFill>
                  <a:srgbClr val="7030A0"/>
                </a:solidFill>
                <a:latin typeface="Times New Roman" pitchFamily="18" charset="0"/>
                <a:cs typeface="Times New Roman" pitchFamily="18" charset="0"/>
              </a:rPr>
              <a:t>Шелковского</a:t>
            </a:r>
            <a:r>
              <a:rPr lang="ru-RU" sz="4000" dirty="0" smtClean="0">
                <a:solidFill>
                  <a:srgbClr val="7030A0"/>
                </a:solidFill>
                <a:latin typeface="Times New Roman" pitchFamily="18" charset="0"/>
                <a:cs typeface="Times New Roman" pitchFamily="18" charset="0"/>
              </a:rPr>
              <a:t> муниципального района</a:t>
            </a:r>
          </a:p>
          <a:p>
            <a:pPr algn="ctr"/>
            <a:r>
              <a:rPr lang="ru-RU" sz="4000" dirty="0" err="1" smtClean="0">
                <a:solidFill>
                  <a:srgbClr val="7030A0"/>
                </a:solidFill>
                <a:latin typeface="Times New Roman" pitchFamily="18" charset="0"/>
                <a:cs typeface="Times New Roman" pitchFamily="18" charset="0"/>
              </a:rPr>
              <a:t>Мухматовой</a:t>
            </a:r>
            <a:r>
              <a:rPr lang="ru-RU" sz="4000" dirty="0" smtClean="0">
                <a:solidFill>
                  <a:srgbClr val="7030A0"/>
                </a:solidFill>
                <a:latin typeface="Times New Roman" pitchFamily="18" charset="0"/>
                <a:cs typeface="Times New Roman" pitchFamily="18" charset="0"/>
              </a:rPr>
              <a:t> М.И.</a:t>
            </a:r>
          </a:p>
          <a:p>
            <a:pPr algn="ctr"/>
            <a:r>
              <a:rPr lang="ru-RU" sz="4000" dirty="0" smtClean="0">
                <a:solidFill>
                  <a:srgbClr val="7030A0"/>
                </a:solidFill>
                <a:latin typeface="Times New Roman" pitchFamily="18" charset="0"/>
                <a:cs typeface="Times New Roman" pitchFamily="18" charset="0"/>
              </a:rPr>
              <a:t>2019г.</a:t>
            </a:r>
          </a:p>
        </p:txBody>
      </p:sp>
      <p:pic>
        <p:nvPicPr>
          <p:cNvPr id="1030" name="Picture 6" descr="Фотки букетов в корзинах, картинки с букетами в лукошке"/>
          <p:cNvPicPr>
            <a:picLocks noChangeAspect="1" noChangeArrowheads="1" noCrop="1"/>
          </p:cNvPicPr>
          <p:nvPr/>
        </p:nvPicPr>
        <p:blipFill>
          <a:blip r:embed="rId5" cstate="print"/>
          <a:srcRect/>
          <a:stretch>
            <a:fillRect/>
          </a:stretch>
        </p:blipFill>
        <p:spPr bwMode="auto">
          <a:xfrm>
            <a:off x="1619672" y="5048249"/>
            <a:ext cx="2438400" cy="1809751"/>
          </a:xfrm>
          <a:prstGeom prst="rect">
            <a:avLst/>
          </a:prstGeom>
          <a:noFill/>
        </p:spPr>
      </p:pic>
      <p:pic>
        <p:nvPicPr>
          <p:cNvPr id="7" name="2.mp3">
            <a:hlinkClick r:id="" action="ppaction://media"/>
          </p:cNvPr>
          <p:cNvPicPr>
            <a:picLocks noRot="1" noChangeAspect="1"/>
          </p:cNvPicPr>
          <p:nvPr>
            <a:audioFile r:link="rId2"/>
          </p:nvPr>
        </p:nvPicPr>
        <p:blipFill>
          <a:blip r:embed="rId6" cstate="print"/>
          <a:stretch>
            <a:fillRect/>
          </a:stretch>
        </p:blipFill>
        <p:spPr>
          <a:xfrm>
            <a:off x="8388424" y="188640"/>
            <a:ext cx="304800" cy="304800"/>
          </a:xfrm>
          <a:prstGeom prst="rect">
            <a:avLst/>
          </a:prstGeom>
        </p:spPr>
      </p:pic>
    </p:spTree>
    <p:custDataLst>
      <p:tags r:id="rId1"/>
    </p:custDataLst>
  </p:cSld>
  <p:clrMapOvr>
    <a:masterClrMapping/>
  </p:clrMapOvr>
  <p:transition advTm="14331">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007"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Юра\Desktop\Рисунок2.jpg"/>
          <p:cNvPicPr>
            <a:picLocks noChangeAspect="1" noChangeArrowheads="1"/>
          </p:cNvPicPr>
          <p:nvPr/>
        </p:nvPicPr>
        <p:blipFill>
          <a:blip r:embed="rId3" cstate="print"/>
          <a:srcRect/>
          <a:stretch>
            <a:fillRect/>
          </a:stretch>
        </p:blipFill>
        <p:spPr bwMode="auto">
          <a:xfrm>
            <a:off x="1" y="-6350"/>
            <a:ext cx="9143999" cy="6864350"/>
          </a:xfrm>
          <a:prstGeom prst="rect">
            <a:avLst/>
          </a:prstGeom>
          <a:noFill/>
        </p:spPr>
      </p:pic>
      <p:sp>
        <p:nvSpPr>
          <p:cNvPr id="5" name="Прямоугольник 4"/>
          <p:cNvSpPr/>
          <p:nvPr/>
        </p:nvSpPr>
        <p:spPr>
          <a:xfrm>
            <a:off x="1115616" y="188640"/>
            <a:ext cx="4536504" cy="6740307"/>
          </a:xfrm>
          <a:prstGeom prst="rect">
            <a:avLst/>
          </a:prstGeom>
        </p:spPr>
        <p:txBody>
          <a:bodyPr wrap="square">
            <a:spAutoFit/>
          </a:bodyPr>
          <a:lstStyle/>
          <a:p>
            <a:r>
              <a:rPr lang="ru-RU" sz="2400" b="1" u="sng" dirty="0" smtClean="0">
                <a:solidFill>
                  <a:srgbClr val="7030A0"/>
                </a:solidFill>
                <a:latin typeface="Times New Roman" pitchFamily="18" charset="0"/>
                <a:cs typeface="Times New Roman" pitchFamily="18" charset="0"/>
              </a:rPr>
              <a:t>Этапы групповой </a:t>
            </a:r>
            <a:r>
              <a:rPr lang="ru-RU" sz="2400" b="1" u="sng" dirty="0" smtClean="0">
                <a:solidFill>
                  <a:srgbClr val="7030A0"/>
                </a:solidFill>
                <a:latin typeface="Times New Roman" pitchFamily="18" charset="0"/>
                <a:cs typeface="Times New Roman" pitchFamily="18" charset="0"/>
              </a:rPr>
              <a:t>работы регламент 2 минуты</a:t>
            </a:r>
            <a:r>
              <a:rPr lang="ru-RU" sz="2400" dirty="0" smtClean="0">
                <a:solidFill>
                  <a:srgbClr val="7030A0"/>
                </a:solidFill>
                <a:latin typeface="Times New Roman" pitchFamily="18" charset="0"/>
                <a:cs typeface="Times New Roman" pitchFamily="18" charset="0"/>
              </a:rPr>
              <a:t>:</a:t>
            </a:r>
            <a:endParaRPr lang="ru-RU" sz="2400" dirty="0" smtClean="0">
              <a:solidFill>
                <a:srgbClr val="7030A0"/>
              </a:solidFill>
              <a:latin typeface="Times New Roman" pitchFamily="18" charset="0"/>
              <a:cs typeface="Times New Roman" pitchFamily="18" charset="0"/>
            </a:endParaRPr>
          </a:p>
          <a:p>
            <a:r>
              <a:rPr lang="ru-RU" sz="2400" dirty="0" smtClean="0">
                <a:solidFill>
                  <a:srgbClr val="7030A0"/>
                </a:solidFill>
                <a:latin typeface="Times New Roman" pitchFamily="18" charset="0"/>
                <a:cs typeface="Times New Roman" pitchFamily="18" charset="0"/>
              </a:rPr>
              <a:t>1.постановка познавательной задачи (проблемной ситуации);</a:t>
            </a:r>
          </a:p>
          <a:p>
            <a:r>
              <a:rPr lang="ru-RU" sz="2400" dirty="0" smtClean="0">
                <a:solidFill>
                  <a:srgbClr val="7030A0"/>
                </a:solidFill>
                <a:latin typeface="Times New Roman" pitchFamily="18" charset="0"/>
                <a:cs typeface="Times New Roman" pitchFamily="18" charset="0"/>
              </a:rPr>
              <a:t>2.раздача дидактического материала;</a:t>
            </a:r>
          </a:p>
          <a:p>
            <a:r>
              <a:rPr lang="ru-RU" sz="2400" dirty="0" smtClean="0">
                <a:solidFill>
                  <a:srgbClr val="7030A0"/>
                </a:solidFill>
                <a:latin typeface="Times New Roman" pitchFamily="18" charset="0"/>
                <a:cs typeface="Times New Roman" pitchFamily="18" charset="0"/>
              </a:rPr>
              <a:t>3.планирование работы в группе;</a:t>
            </a:r>
          </a:p>
          <a:p>
            <a:r>
              <a:rPr lang="ru-RU" sz="2400" dirty="0" smtClean="0">
                <a:solidFill>
                  <a:srgbClr val="7030A0"/>
                </a:solidFill>
                <a:latin typeface="Times New Roman" pitchFamily="18" charset="0"/>
                <a:cs typeface="Times New Roman" pitchFamily="18" charset="0"/>
              </a:rPr>
              <a:t>4.индивидуальное выполнение задания, обсуждение результатов;</a:t>
            </a:r>
          </a:p>
          <a:p>
            <a:r>
              <a:rPr lang="ru-RU" sz="2400" dirty="0" smtClean="0">
                <a:solidFill>
                  <a:srgbClr val="7030A0"/>
                </a:solidFill>
                <a:latin typeface="Times New Roman" pitchFamily="18" charset="0"/>
                <a:cs typeface="Times New Roman" pitchFamily="18" charset="0"/>
              </a:rPr>
              <a:t>5.Обсуждение общего задания группы (замечания, дополнения, уточнения);</a:t>
            </a:r>
          </a:p>
          <a:p>
            <a:r>
              <a:rPr lang="ru-RU" sz="2400" dirty="0" smtClean="0">
                <a:solidFill>
                  <a:srgbClr val="7030A0"/>
                </a:solidFill>
                <a:latin typeface="Times New Roman" pitchFamily="18" charset="0"/>
                <a:cs typeface="Times New Roman" pitchFamily="18" charset="0"/>
              </a:rPr>
              <a:t>6.Сообщение о результатах работы в группы;</a:t>
            </a:r>
          </a:p>
          <a:p>
            <a:r>
              <a:rPr lang="ru-RU" sz="2400" dirty="0" smtClean="0">
                <a:solidFill>
                  <a:srgbClr val="7030A0"/>
                </a:solidFill>
                <a:latin typeface="Times New Roman" pitchFamily="18" charset="0"/>
                <a:cs typeface="Times New Roman" pitchFamily="18" charset="0"/>
              </a:rPr>
              <a:t>7.Общий вывод о работе групп и достижения поставленной задачи.</a:t>
            </a:r>
            <a:endParaRPr lang="ru-RU" sz="2400" dirty="0">
              <a:solidFill>
                <a:srgbClr val="7030A0"/>
              </a:solidFill>
              <a:latin typeface="Times New Roman" pitchFamily="18" charset="0"/>
              <a:cs typeface="Times New Roman" pitchFamily="18" charset="0"/>
            </a:endParaRPr>
          </a:p>
        </p:txBody>
      </p:sp>
      <p:sp>
        <p:nvSpPr>
          <p:cNvPr id="6" name="Прямоугольник 5"/>
          <p:cNvSpPr/>
          <p:nvPr/>
        </p:nvSpPr>
        <p:spPr>
          <a:xfrm>
            <a:off x="4067944" y="3429000"/>
            <a:ext cx="5328592" cy="830997"/>
          </a:xfrm>
          <a:prstGeom prst="rect">
            <a:avLst/>
          </a:prstGeom>
        </p:spPr>
        <p:txBody>
          <a:bodyPr wrap="square">
            <a:spAutoFit/>
          </a:bodyPr>
          <a:lstStyle/>
          <a:p>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endParaRPr lang="ru-RU" sz="2400" dirty="0">
              <a:solidFill>
                <a:srgbClr val="7030A0"/>
              </a:solidFill>
              <a:latin typeface="Times New Roman" pitchFamily="18" charset="0"/>
              <a:cs typeface="Times New Roman" pitchFamily="18" charset="0"/>
            </a:endParaRPr>
          </a:p>
        </p:txBody>
      </p:sp>
      <p:pic>
        <p:nvPicPr>
          <p:cNvPr id="7" name="Picture 6" descr="Фотки букетов в корзинах, картинки с букетами в лукошке"/>
          <p:cNvPicPr>
            <a:picLocks noChangeAspect="1" noChangeArrowheads="1" noCrop="1"/>
          </p:cNvPicPr>
          <p:nvPr/>
        </p:nvPicPr>
        <p:blipFill>
          <a:blip r:embed="rId4" cstate="print"/>
          <a:srcRect/>
          <a:stretch>
            <a:fillRect/>
          </a:stretch>
        </p:blipFill>
        <p:spPr bwMode="auto">
          <a:xfrm>
            <a:off x="5970802" y="3212976"/>
            <a:ext cx="2880320" cy="3377985"/>
          </a:xfrm>
          <a:prstGeom prst="rect">
            <a:avLst/>
          </a:prstGeom>
          <a:noFill/>
        </p:spPr>
      </p:pic>
      <p:pic>
        <p:nvPicPr>
          <p:cNvPr id="9" name="плыл по городу запах сирени.mp3">
            <a:hlinkClick r:id="" action="ppaction://media"/>
          </p:cNvPr>
          <p:cNvPicPr>
            <a:picLocks noGrp="1" noRot="1" noChangeAspect="1"/>
          </p:cNvPicPr>
          <p:nvPr>
            <p:ph idx="1"/>
            <a:audioFile r:link="rId1"/>
          </p:nvPr>
        </p:nvPicPr>
        <p:blipFill>
          <a:blip r:embed="rId5" cstate="print"/>
          <a:stretch>
            <a:fillRect/>
          </a:stretch>
        </p:blipFill>
        <p:spPr>
          <a:xfrm>
            <a:off x="8316416" y="332656"/>
            <a:ext cx="304800" cy="304800"/>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9"/>
                    </p:tgtEl>
                  </p:cond>
                </p:stCondLst>
                <p:endSync evt="end" delay="0">
                  <p:rtn val="all"/>
                </p:endSync>
                <p:childTnLst>
                  <p:par>
                    <p:cTn id="11" fill="hold">
                      <p:stCondLst>
                        <p:cond delay="0"/>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9122" fill="hold"/>
                                        <p:tgtEl>
                                          <p:spTgt spid="9"/>
                                        </p:tgtEl>
                                      </p:cBhvr>
                                    </p:cmd>
                                  </p:childTnLst>
                                </p:cTn>
                              </p:par>
                            </p:childTnLst>
                          </p:cTn>
                        </p:par>
                      </p:childTnLst>
                    </p:cTn>
                  </p:par>
                </p:childTnLst>
              </p:cTn>
              <p:nextCondLst>
                <p:cond evt="onClick" delay="0">
                  <p:tgtEl>
                    <p:spTgt spid="9"/>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417638"/>
            <a:ext cx="8229600" cy="1291282"/>
          </a:xfrm>
        </p:spPr>
        <p:txBody>
          <a:bodyPr/>
          <a:lstStyle/>
          <a:p>
            <a:endParaRPr lang="ru-RU" dirty="0"/>
          </a:p>
        </p:txBody>
      </p:sp>
      <p:pic>
        <p:nvPicPr>
          <p:cNvPr id="4" name="Picture 2" descr="C:\Users\Юра\Desktop\Рисунок2.jpg"/>
          <p:cNvPicPr>
            <a:picLocks noGrp="1" noChangeAspect="1" noChangeArrowheads="1"/>
          </p:cNvPicPr>
          <p:nvPr>
            <p:ph idx="1"/>
          </p:nvPr>
        </p:nvPicPr>
        <p:blipFill>
          <a:blip r:embed="rId2" cstate="print"/>
          <a:srcRect/>
          <a:stretch>
            <a:fillRect/>
          </a:stretch>
        </p:blipFill>
        <p:spPr bwMode="auto">
          <a:xfrm>
            <a:off x="1" y="-31057"/>
            <a:ext cx="9143999" cy="6858000"/>
          </a:xfrm>
          <a:prstGeom prst="rect">
            <a:avLst/>
          </a:prstGeom>
          <a:noFill/>
        </p:spPr>
      </p:pic>
      <p:sp>
        <p:nvSpPr>
          <p:cNvPr id="5" name="Прямоугольник 4"/>
          <p:cNvSpPr/>
          <p:nvPr/>
        </p:nvSpPr>
        <p:spPr>
          <a:xfrm>
            <a:off x="1691680" y="428178"/>
            <a:ext cx="4572000" cy="5016758"/>
          </a:xfrm>
          <a:prstGeom prst="rect">
            <a:avLst/>
          </a:prstGeom>
        </p:spPr>
        <p:txBody>
          <a:bodyPr>
            <a:spAutoFit/>
          </a:bodyPr>
          <a:lstStyle/>
          <a:p>
            <a:r>
              <a:rPr lang="ru-RU" sz="3200" b="1" u="sng" dirty="0" smtClean="0">
                <a:solidFill>
                  <a:srgbClr val="7030A0"/>
                </a:solidFill>
                <a:latin typeface="Times New Roman" pitchFamily="18" charset="0"/>
                <a:cs typeface="Times New Roman" pitchFamily="18" charset="0"/>
              </a:rPr>
              <a:t>Правилами групповой работы могут быть </a:t>
            </a:r>
            <a:r>
              <a:rPr lang="ru-RU" sz="3200" b="1" u="sng" dirty="0" smtClean="0">
                <a:solidFill>
                  <a:srgbClr val="7030A0"/>
                </a:solidFill>
                <a:latin typeface="Times New Roman" pitchFamily="18" charset="0"/>
                <a:cs typeface="Times New Roman" pitchFamily="18" charset="0"/>
              </a:rPr>
              <a:t>:</a:t>
            </a:r>
            <a:endParaRPr lang="ru-RU" sz="3200" b="1" u="sng" dirty="0" smtClean="0">
              <a:solidFill>
                <a:srgbClr val="7030A0"/>
              </a:solidFill>
              <a:latin typeface="Times New Roman" pitchFamily="18" charset="0"/>
              <a:cs typeface="Times New Roman" pitchFamily="18" charset="0"/>
            </a:endParaRPr>
          </a:p>
          <a:p>
            <a:r>
              <a:rPr lang="ru-RU" sz="3200" u="sng" dirty="0" smtClean="0">
                <a:solidFill>
                  <a:srgbClr val="7030A0"/>
                </a:solidFill>
                <a:latin typeface="Times New Roman" pitchFamily="18" charset="0"/>
                <a:cs typeface="Times New Roman" pitchFamily="18" charset="0"/>
              </a:rPr>
              <a:t>1.Говори спокойно</a:t>
            </a:r>
            <a:r>
              <a:rPr lang="ru-RU" sz="3200" dirty="0" smtClean="0">
                <a:solidFill>
                  <a:srgbClr val="7030A0"/>
                </a:solidFill>
                <a:latin typeface="Times New Roman" pitchFamily="18" charset="0"/>
                <a:cs typeface="Times New Roman" pitchFamily="18" charset="0"/>
              </a:rPr>
              <a:t>, … и только по ... .</a:t>
            </a:r>
          </a:p>
          <a:p>
            <a:r>
              <a:rPr lang="ru-RU" sz="3200" u="sng" dirty="0" smtClean="0">
                <a:solidFill>
                  <a:srgbClr val="7030A0"/>
                </a:solidFill>
                <a:latin typeface="Times New Roman" pitchFamily="18" charset="0"/>
                <a:cs typeface="Times New Roman" pitchFamily="18" charset="0"/>
              </a:rPr>
              <a:t>2.Не согласен </a:t>
            </a:r>
            <a:r>
              <a:rPr lang="ru-RU" sz="3200" dirty="0" smtClean="0">
                <a:solidFill>
                  <a:srgbClr val="7030A0"/>
                </a:solidFill>
                <a:latin typeface="Times New Roman" pitchFamily="18" charset="0"/>
                <a:cs typeface="Times New Roman" pitchFamily="18" charset="0"/>
              </a:rPr>
              <a:t>– … !</a:t>
            </a:r>
          </a:p>
          <a:p>
            <a:r>
              <a:rPr lang="ru-RU" sz="3200" u="sng" dirty="0" smtClean="0">
                <a:solidFill>
                  <a:srgbClr val="7030A0"/>
                </a:solidFill>
                <a:latin typeface="Times New Roman" pitchFamily="18" charset="0"/>
                <a:cs typeface="Times New Roman" pitchFamily="18" charset="0"/>
              </a:rPr>
              <a:t>3.Уважай своего </a:t>
            </a:r>
            <a:r>
              <a:rPr lang="ru-RU" sz="3200" dirty="0" smtClean="0">
                <a:solidFill>
                  <a:srgbClr val="7030A0"/>
                </a:solidFill>
                <a:latin typeface="Times New Roman" pitchFamily="18" charset="0"/>
                <a:cs typeface="Times New Roman" pitchFamily="18" charset="0"/>
              </a:rPr>
              <a:t>… .</a:t>
            </a:r>
          </a:p>
          <a:p>
            <a:r>
              <a:rPr lang="ru-RU" sz="3200" u="sng" dirty="0" smtClean="0">
                <a:solidFill>
                  <a:srgbClr val="7030A0"/>
                </a:solidFill>
                <a:latin typeface="Times New Roman" pitchFamily="18" charset="0"/>
                <a:cs typeface="Times New Roman" pitchFamily="18" charset="0"/>
              </a:rPr>
              <a:t>4.Слушай своих </a:t>
            </a:r>
            <a:r>
              <a:rPr lang="ru-RU" sz="3200" dirty="0" smtClean="0">
                <a:solidFill>
                  <a:srgbClr val="7030A0"/>
                </a:solidFill>
                <a:latin typeface="Times New Roman" pitchFamily="18" charset="0"/>
                <a:cs typeface="Times New Roman" pitchFamily="18" charset="0"/>
              </a:rPr>
              <a:t>... .</a:t>
            </a:r>
          </a:p>
          <a:p>
            <a:r>
              <a:rPr lang="ru-RU" sz="3200" dirty="0" smtClean="0">
                <a:solidFill>
                  <a:srgbClr val="7030A0"/>
                </a:solidFill>
                <a:latin typeface="Times New Roman" pitchFamily="18" charset="0"/>
                <a:cs typeface="Times New Roman" pitchFamily="18" charset="0"/>
              </a:rPr>
              <a:t>5.</a:t>
            </a:r>
            <a:r>
              <a:rPr lang="ru-RU" sz="3200" u="sng" dirty="0" smtClean="0">
                <a:solidFill>
                  <a:srgbClr val="7030A0"/>
                </a:solidFill>
                <a:latin typeface="Times New Roman" pitchFamily="18" charset="0"/>
                <a:cs typeface="Times New Roman" pitchFamily="18" charset="0"/>
              </a:rPr>
              <a:t>Обращайся к товарищу по</a:t>
            </a:r>
            <a:r>
              <a:rPr lang="ru-RU" sz="3200" dirty="0" smtClean="0">
                <a:solidFill>
                  <a:srgbClr val="7030A0"/>
                </a:solidFill>
                <a:latin typeface="Times New Roman" pitchFamily="18" charset="0"/>
                <a:cs typeface="Times New Roman" pitchFamily="18" charset="0"/>
              </a:rPr>
              <a:t> … </a:t>
            </a:r>
            <a:r>
              <a:rPr lang="ru-RU" sz="3200" dirty="0" smtClean="0">
                <a:solidFill>
                  <a:srgbClr val="7030A0"/>
                </a:solidFill>
                <a:latin typeface="Times New Roman" pitchFamily="18" charset="0"/>
                <a:cs typeface="Times New Roman" pitchFamily="18" charset="0"/>
              </a:rPr>
              <a:t>.</a:t>
            </a:r>
          </a:p>
          <a:p>
            <a:r>
              <a:rPr lang="ru-RU" sz="2000" b="1" dirty="0" smtClean="0">
                <a:solidFill>
                  <a:srgbClr val="7030A0"/>
                </a:solidFill>
                <a:latin typeface="Times New Roman" pitchFamily="18" charset="0"/>
                <a:cs typeface="Times New Roman" pitchFamily="18" charset="0"/>
              </a:rPr>
              <a:t>Регламент 1 минута</a:t>
            </a:r>
            <a:endParaRPr lang="ru-RU" sz="2000" b="1" dirty="0" smtClean="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74779628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4" name="Picture 2" descr="C:\Users\Юра\Desktop\Рисунок2.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5" name="Прямоугольник 4"/>
          <p:cNvSpPr/>
          <p:nvPr/>
        </p:nvSpPr>
        <p:spPr>
          <a:xfrm>
            <a:off x="1763688" y="188641"/>
            <a:ext cx="5094312" cy="5016758"/>
          </a:xfrm>
          <a:prstGeom prst="rect">
            <a:avLst/>
          </a:prstGeom>
        </p:spPr>
        <p:txBody>
          <a:bodyPr wrap="square">
            <a:spAutoFit/>
          </a:bodyPr>
          <a:lstStyle/>
          <a:p>
            <a:pPr lvl="0"/>
            <a:r>
              <a:rPr lang="ru-RU" sz="3200" b="1" u="sng" dirty="0">
                <a:solidFill>
                  <a:srgbClr val="7030A0"/>
                </a:solidFill>
                <a:latin typeface="Times New Roman" pitchFamily="18" charset="0"/>
                <a:cs typeface="Times New Roman" pitchFamily="18" charset="0"/>
              </a:rPr>
              <a:t>Правилами групповой работы могут быть :</a:t>
            </a:r>
          </a:p>
          <a:p>
            <a:pPr lvl="0"/>
            <a:r>
              <a:rPr lang="ru-RU" sz="3200" dirty="0">
                <a:solidFill>
                  <a:srgbClr val="7030A0"/>
                </a:solidFill>
                <a:latin typeface="Times New Roman" pitchFamily="18" charset="0"/>
                <a:cs typeface="Times New Roman" pitchFamily="18" charset="0"/>
              </a:rPr>
              <a:t>1.Говори </a:t>
            </a:r>
            <a:r>
              <a:rPr lang="ru-RU" sz="3200" dirty="0" smtClean="0">
                <a:solidFill>
                  <a:srgbClr val="7030A0"/>
                </a:solidFill>
                <a:latin typeface="Times New Roman" pitchFamily="18" charset="0"/>
                <a:cs typeface="Times New Roman" pitchFamily="18" charset="0"/>
              </a:rPr>
              <a:t>спокойно, ясно  </a:t>
            </a:r>
            <a:r>
              <a:rPr lang="ru-RU" sz="3200" dirty="0">
                <a:solidFill>
                  <a:srgbClr val="7030A0"/>
                </a:solidFill>
                <a:latin typeface="Times New Roman" pitchFamily="18" charset="0"/>
                <a:cs typeface="Times New Roman" pitchFamily="18" charset="0"/>
              </a:rPr>
              <a:t>и только по </a:t>
            </a:r>
            <a:r>
              <a:rPr lang="ru-RU" sz="3200" dirty="0" smtClean="0">
                <a:solidFill>
                  <a:srgbClr val="7030A0"/>
                </a:solidFill>
                <a:latin typeface="Times New Roman" pitchFamily="18" charset="0"/>
                <a:cs typeface="Times New Roman" pitchFamily="18" charset="0"/>
              </a:rPr>
              <a:t>делу.</a:t>
            </a:r>
            <a:endParaRPr lang="ru-RU" sz="3200" dirty="0">
              <a:solidFill>
                <a:srgbClr val="7030A0"/>
              </a:solidFill>
              <a:latin typeface="Times New Roman" pitchFamily="18" charset="0"/>
              <a:cs typeface="Times New Roman" pitchFamily="18" charset="0"/>
            </a:endParaRPr>
          </a:p>
          <a:p>
            <a:pPr lvl="0"/>
            <a:r>
              <a:rPr lang="ru-RU" sz="3200" dirty="0">
                <a:solidFill>
                  <a:srgbClr val="7030A0"/>
                </a:solidFill>
                <a:latin typeface="Times New Roman" pitchFamily="18" charset="0"/>
                <a:cs typeface="Times New Roman" pitchFamily="18" charset="0"/>
              </a:rPr>
              <a:t>2.Не согласен </a:t>
            </a:r>
            <a:r>
              <a:rPr lang="ru-RU" sz="3200" dirty="0" smtClean="0">
                <a:solidFill>
                  <a:srgbClr val="7030A0"/>
                </a:solidFill>
                <a:latin typeface="Times New Roman" pitchFamily="18" charset="0"/>
                <a:cs typeface="Times New Roman" pitchFamily="18" charset="0"/>
              </a:rPr>
              <a:t>–предлагай!</a:t>
            </a:r>
            <a:endParaRPr lang="ru-RU" sz="3200" dirty="0">
              <a:solidFill>
                <a:srgbClr val="7030A0"/>
              </a:solidFill>
              <a:latin typeface="Times New Roman" pitchFamily="18" charset="0"/>
              <a:cs typeface="Times New Roman" pitchFamily="18" charset="0"/>
            </a:endParaRPr>
          </a:p>
          <a:p>
            <a:pPr lvl="0"/>
            <a:r>
              <a:rPr lang="ru-RU" sz="3200" dirty="0">
                <a:solidFill>
                  <a:srgbClr val="7030A0"/>
                </a:solidFill>
                <a:latin typeface="Times New Roman" pitchFamily="18" charset="0"/>
                <a:cs typeface="Times New Roman" pitchFamily="18" charset="0"/>
              </a:rPr>
              <a:t>3.Уважай своего </a:t>
            </a:r>
            <a:r>
              <a:rPr lang="ru-RU" sz="3200" dirty="0" smtClean="0">
                <a:solidFill>
                  <a:srgbClr val="7030A0"/>
                </a:solidFill>
                <a:latin typeface="Times New Roman" pitchFamily="18" charset="0"/>
                <a:cs typeface="Times New Roman" pitchFamily="18" charset="0"/>
              </a:rPr>
              <a:t>товарища </a:t>
            </a:r>
            <a:r>
              <a:rPr lang="ru-RU" sz="3200" dirty="0">
                <a:solidFill>
                  <a:srgbClr val="7030A0"/>
                </a:solidFill>
                <a:latin typeface="Times New Roman" pitchFamily="18" charset="0"/>
                <a:cs typeface="Times New Roman" pitchFamily="18" charset="0"/>
              </a:rPr>
              <a:t>.</a:t>
            </a:r>
          </a:p>
          <a:p>
            <a:pPr lvl="0"/>
            <a:r>
              <a:rPr lang="ru-RU" sz="3200" dirty="0">
                <a:solidFill>
                  <a:srgbClr val="7030A0"/>
                </a:solidFill>
                <a:latin typeface="Times New Roman" pitchFamily="18" charset="0"/>
                <a:cs typeface="Times New Roman" pitchFamily="18" charset="0"/>
              </a:rPr>
              <a:t>4.Слушай </a:t>
            </a:r>
            <a:r>
              <a:rPr lang="ru-RU" sz="3200" dirty="0" smtClean="0">
                <a:solidFill>
                  <a:srgbClr val="7030A0"/>
                </a:solidFill>
                <a:latin typeface="Times New Roman" pitchFamily="18" charset="0"/>
                <a:cs typeface="Times New Roman" pitchFamily="18" charset="0"/>
              </a:rPr>
              <a:t>своих собеседников </a:t>
            </a:r>
            <a:r>
              <a:rPr lang="ru-RU" sz="3200" dirty="0">
                <a:solidFill>
                  <a:srgbClr val="7030A0"/>
                </a:solidFill>
                <a:latin typeface="Times New Roman" pitchFamily="18" charset="0"/>
                <a:cs typeface="Times New Roman" pitchFamily="18" charset="0"/>
              </a:rPr>
              <a:t>.</a:t>
            </a:r>
          </a:p>
          <a:p>
            <a:pPr lvl="0"/>
            <a:r>
              <a:rPr lang="ru-RU" sz="3200" dirty="0">
                <a:solidFill>
                  <a:srgbClr val="7030A0"/>
                </a:solidFill>
                <a:latin typeface="Times New Roman" pitchFamily="18" charset="0"/>
                <a:cs typeface="Times New Roman" pitchFamily="18" charset="0"/>
              </a:rPr>
              <a:t>5.Обращайся к товарищу </a:t>
            </a:r>
            <a:r>
              <a:rPr lang="ru-RU" sz="3200" dirty="0" smtClean="0">
                <a:solidFill>
                  <a:srgbClr val="7030A0"/>
                </a:solidFill>
                <a:latin typeface="Times New Roman" pitchFamily="18" charset="0"/>
                <a:cs typeface="Times New Roman" pitchFamily="18" charset="0"/>
              </a:rPr>
              <a:t>по имени </a:t>
            </a:r>
            <a:r>
              <a:rPr lang="ru-RU" sz="3200"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110844874"/>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364" y="1600200"/>
            <a:ext cx="7543271" cy="4525963"/>
          </a:xfrm>
        </p:spPr>
      </p:pic>
      <p:pic>
        <p:nvPicPr>
          <p:cNvPr id="4" name="Picture 2" descr="C:\Users\Юра\Desktop\Рисунок2.jpg"/>
          <p:cNvPicPr>
            <a:picLocks noChangeAspect="1" noChangeArrowheads="1"/>
          </p:cNvPicPr>
          <p:nvPr/>
        </p:nvPicPr>
        <p:blipFill>
          <a:blip r:embed="rId3" cstate="print"/>
          <a:srcRect/>
          <a:stretch>
            <a:fillRect/>
          </a:stretch>
        </p:blipFill>
        <p:spPr bwMode="auto">
          <a:xfrm>
            <a:off x="0" y="-3175"/>
            <a:ext cx="9143999" cy="6864350"/>
          </a:xfrm>
          <a:prstGeom prst="rect">
            <a:avLst/>
          </a:prstGeom>
          <a:noFill/>
        </p:spPr>
      </p:pic>
      <p:sp>
        <p:nvSpPr>
          <p:cNvPr id="5" name="TextBox 4"/>
          <p:cNvSpPr txBox="1"/>
          <p:nvPr/>
        </p:nvSpPr>
        <p:spPr>
          <a:xfrm>
            <a:off x="1043608" y="0"/>
            <a:ext cx="8162734" cy="6555641"/>
          </a:xfrm>
          <a:prstGeom prst="rect">
            <a:avLst/>
          </a:prstGeom>
          <a:noFill/>
        </p:spPr>
        <p:txBody>
          <a:bodyPr wrap="square" rtlCol="0">
            <a:spAutoFit/>
          </a:bodyPr>
          <a:lstStyle/>
          <a:p>
            <a:r>
              <a:rPr lang="ru-RU" sz="2800" dirty="0" smtClean="0">
                <a:solidFill>
                  <a:srgbClr val="7030A0"/>
                </a:solidFill>
                <a:latin typeface="Monotype Corsiva" pitchFamily="66" charset="0"/>
              </a:rPr>
              <a:t>Команда-это значит вместе, команда – все за одного.</a:t>
            </a:r>
          </a:p>
          <a:p>
            <a:r>
              <a:rPr lang="ru-RU" sz="2800" dirty="0" smtClean="0">
                <a:solidFill>
                  <a:srgbClr val="7030A0"/>
                </a:solidFill>
                <a:latin typeface="Monotype Corsiva" pitchFamily="66" charset="0"/>
              </a:rPr>
              <a:t>Здесь все по совести и чести, здесь не обидят никого.</a:t>
            </a:r>
          </a:p>
          <a:p>
            <a:r>
              <a:rPr lang="ru-RU" sz="2800" dirty="0" smtClean="0">
                <a:solidFill>
                  <a:srgbClr val="7030A0"/>
                </a:solidFill>
                <a:latin typeface="Monotype Corsiva" pitchFamily="66" charset="0"/>
              </a:rPr>
              <a:t>Команда нас объединяет не испугаемся преград,</a:t>
            </a:r>
          </a:p>
          <a:p>
            <a:r>
              <a:rPr lang="ru-RU" sz="2800" dirty="0" smtClean="0">
                <a:solidFill>
                  <a:srgbClr val="7030A0"/>
                </a:solidFill>
                <a:latin typeface="Monotype Corsiva" pitchFamily="66" charset="0"/>
              </a:rPr>
              <a:t>Здесь каждый знает свое дело. Работает на результат.</a:t>
            </a:r>
          </a:p>
          <a:p>
            <a:r>
              <a:rPr lang="ru-RU" sz="2800" dirty="0" smtClean="0">
                <a:solidFill>
                  <a:srgbClr val="7030A0"/>
                </a:solidFill>
                <a:latin typeface="Monotype Corsiva" pitchFamily="66" charset="0"/>
              </a:rPr>
              <a:t>А если возникают споры, они решаются тотчас,</a:t>
            </a:r>
          </a:p>
          <a:p>
            <a:r>
              <a:rPr lang="ru-RU" sz="2800" dirty="0" smtClean="0">
                <a:solidFill>
                  <a:srgbClr val="7030A0"/>
                </a:solidFill>
                <a:latin typeface="Monotype Corsiva" pitchFamily="66" charset="0"/>
              </a:rPr>
              <a:t>И никакие разговоры не отвлекут от дела нас.</a:t>
            </a:r>
          </a:p>
          <a:p>
            <a:endParaRPr lang="ru-RU" sz="2800" dirty="0">
              <a:solidFill>
                <a:srgbClr val="7030A0"/>
              </a:solidFill>
              <a:latin typeface="Monotype Corsiva" pitchFamily="66" charset="0"/>
            </a:endParaRPr>
          </a:p>
          <a:p>
            <a:endParaRPr lang="ru-RU" sz="2800" dirty="0" smtClean="0">
              <a:solidFill>
                <a:srgbClr val="7030A0"/>
              </a:solidFill>
              <a:latin typeface="Monotype Corsiva" pitchFamily="66" charset="0"/>
            </a:endParaRPr>
          </a:p>
          <a:p>
            <a:endParaRPr lang="ru-RU" sz="2800" dirty="0">
              <a:solidFill>
                <a:srgbClr val="7030A0"/>
              </a:solidFill>
              <a:latin typeface="Monotype Corsiva" pitchFamily="66" charset="0"/>
            </a:endParaRPr>
          </a:p>
          <a:p>
            <a:endParaRPr lang="ru-RU" sz="2800" dirty="0" smtClean="0">
              <a:solidFill>
                <a:srgbClr val="7030A0"/>
              </a:solidFill>
              <a:latin typeface="Monotype Corsiva" pitchFamily="66" charset="0"/>
            </a:endParaRPr>
          </a:p>
          <a:p>
            <a:endParaRPr lang="ru-RU" sz="2800" dirty="0" smtClean="0">
              <a:solidFill>
                <a:srgbClr val="7030A0"/>
              </a:solidFill>
              <a:latin typeface="Monotype Corsiva" pitchFamily="66" charset="0"/>
            </a:endParaRPr>
          </a:p>
          <a:p>
            <a:endParaRPr lang="ru-RU" sz="2800" dirty="0" smtClean="0">
              <a:solidFill>
                <a:srgbClr val="7030A0"/>
              </a:solidFill>
              <a:latin typeface="Monotype Corsiva" pitchFamily="66" charset="0"/>
            </a:endParaRPr>
          </a:p>
          <a:p>
            <a:endParaRPr lang="ru-RU" sz="2800" dirty="0">
              <a:solidFill>
                <a:srgbClr val="7030A0"/>
              </a:solidFill>
              <a:latin typeface="Monotype Corsiva" pitchFamily="66" charset="0"/>
            </a:endParaRPr>
          </a:p>
          <a:p>
            <a:r>
              <a:rPr lang="ru-RU" sz="2800" dirty="0" smtClean="0">
                <a:solidFill>
                  <a:srgbClr val="7030A0"/>
                </a:solidFill>
                <a:latin typeface="Monotype Corsiva" pitchFamily="66" charset="0"/>
              </a:rPr>
              <a:t>   Таким образом, в процессе групповой работы формируется культура общения учеников.</a:t>
            </a: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0172" y="2672413"/>
            <a:ext cx="6863653" cy="2731978"/>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0"/>
            <a:ext cx="9143999" cy="6858000"/>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109228"/>
            <a:ext cx="4373637" cy="288032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3065692"/>
            <a:ext cx="4860031" cy="3677168"/>
          </a:xfrm>
          <a:prstGeom prst="rect">
            <a:avLst/>
          </a:prstGeom>
        </p:spPr>
      </p:pic>
    </p:spTree>
    <p:extLst>
      <p:ext uri="{BB962C8B-B14F-4D97-AF65-F5344CB8AC3E}">
        <p14:creationId xmlns:p14="http://schemas.microsoft.com/office/powerpoint/2010/main" val="3999771243"/>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0" y="0"/>
            <a:ext cx="9144000" cy="6855467"/>
          </a:xfrm>
          <a:prstGeom prst="rect">
            <a:avLst/>
          </a:prstGeom>
        </p:spPr>
      </p:pic>
      <p:sp>
        <p:nvSpPr>
          <p:cNvPr id="6" name="Прямоугольник 5"/>
          <p:cNvSpPr/>
          <p:nvPr/>
        </p:nvSpPr>
        <p:spPr>
          <a:xfrm>
            <a:off x="1331640" y="257736"/>
            <a:ext cx="3131840" cy="215444"/>
          </a:xfrm>
          <a:prstGeom prst="rect">
            <a:avLst/>
          </a:prstGeom>
        </p:spPr>
        <p:txBody>
          <a:bodyPr wrap="square">
            <a:spAutoFit/>
          </a:bodyPr>
          <a:lstStyle/>
          <a:p>
            <a:endParaRPr lang="ru-RU" sz="800" i="1" dirty="0"/>
          </a:p>
        </p:txBody>
      </p:sp>
      <p:graphicFrame>
        <p:nvGraphicFramePr>
          <p:cNvPr id="3" name="Таблица 2"/>
          <p:cNvGraphicFramePr>
            <a:graphicFrameLocks noGrp="1"/>
          </p:cNvGraphicFramePr>
          <p:nvPr>
            <p:extLst>
              <p:ext uri="{D42A27DB-BD31-4B8C-83A1-F6EECF244321}">
                <p14:modId xmlns:p14="http://schemas.microsoft.com/office/powerpoint/2010/main" val="3339363704"/>
              </p:ext>
            </p:extLst>
          </p:nvPr>
        </p:nvGraphicFramePr>
        <p:xfrm>
          <a:off x="1403648" y="856247"/>
          <a:ext cx="6912767" cy="5741045"/>
        </p:xfrm>
        <a:graphic>
          <a:graphicData uri="http://schemas.openxmlformats.org/drawingml/2006/table">
            <a:tbl>
              <a:tblPr firstRow="1" firstCol="1" bandRow="1">
                <a:tableStyleId>{5C22544A-7EE6-4342-B048-85BDC9FD1C3A}</a:tableStyleId>
              </a:tblPr>
              <a:tblGrid>
                <a:gridCol w="4071389"/>
                <a:gridCol w="1330406"/>
                <a:gridCol w="1510972"/>
              </a:tblGrid>
              <a:tr h="881138">
                <a:tc>
                  <a:txBody>
                    <a:bodyPr/>
                    <a:lstStyle/>
                    <a:p>
                      <a:pPr algn="just">
                        <a:lnSpc>
                          <a:spcPct val="115000"/>
                        </a:lnSpc>
                        <a:spcAft>
                          <a:spcPts val="1000"/>
                        </a:spcAft>
                      </a:pPr>
                      <a:r>
                        <a:rPr lang="ru-RU" sz="2400" dirty="0">
                          <a:effectLst/>
                        </a:rPr>
                        <a:t>Группа 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Верно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Неверно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dirty="0">
                          <a:effectLst/>
                        </a:rPr>
                        <a:t>1.Жбан – это кувшин с крышкой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dirty="0">
                          <a:effectLst/>
                        </a:rPr>
                        <a:t>2.Кладовка - заведующая складом</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8368">
                <a:tc>
                  <a:txBody>
                    <a:bodyPr/>
                    <a:lstStyle/>
                    <a:p>
                      <a:pPr algn="just">
                        <a:lnSpc>
                          <a:spcPct val="115000"/>
                        </a:lnSpc>
                        <a:spcAft>
                          <a:spcPts val="1000"/>
                        </a:spcAft>
                      </a:pPr>
                      <a:r>
                        <a:rPr lang="ru-RU" sz="2400" dirty="0">
                          <a:effectLst/>
                        </a:rPr>
                        <a:t>3.Пчелиный рой - семья пчёл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dirty="0">
                          <a:effectLst/>
                        </a:rPr>
                        <a:t>4.Сбилась с ног-   сбить себе ноги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a:effectLst/>
                        </a:rPr>
                        <a:t>5.Лежит пластом - лежать не шевелясь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gridSpan="3">
                  <a:txBody>
                    <a:bodyPr/>
                    <a:lstStyle/>
                    <a:p>
                      <a:pPr algn="just">
                        <a:lnSpc>
                          <a:spcPct val="115000"/>
                        </a:lnSpc>
                        <a:spcAft>
                          <a:spcPts val="1000"/>
                        </a:spcAft>
                      </a:pPr>
                      <a:r>
                        <a:rPr lang="ru-RU" sz="2400" dirty="0" smtClean="0">
                          <a:effectLst/>
                        </a:rPr>
                        <a:t>Регламент: (</a:t>
                      </a:r>
                      <a:r>
                        <a:rPr lang="ru-RU" sz="2400" baseline="0" dirty="0" smtClean="0">
                          <a:effectLst/>
                        </a:rPr>
                        <a:t>2минуты)</a:t>
                      </a:r>
                      <a:r>
                        <a:rPr lang="ru-RU" sz="2400" dirty="0" smtClean="0">
                          <a:effectLst/>
                        </a:rPr>
                        <a:t>                                                                                                     </a:t>
                      </a:r>
                      <a:r>
                        <a:rPr lang="ru-RU" sz="2400" dirty="0">
                          <a:effectLst/>
                        </a:rPr>
                        <a:t>Оценка: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bl>
          </a:graphicData>
        </a:graphic>
      </p:graphicFrame>
      <p:sp>
        <p:nvSpPr>
          <p:cNvPr id="5" name="Прямоугольник 4"/>
          <p:cNvSpPr/>
          <p:nvPr/>
        </p:nvSpPr>
        <p:spPr>
          <a:xfrm>
            <a:off x="1403648" y="257736"/>
            <a:ext cx="6912767" cy="923330"/>
          </a:xfrm>
          <a:prstGeom prst="rect">
            <a:avLst/>
          </a:prstGeom>
        </p:spPr>
        <p:txBody>
          <a:bodyPr wrap="square">
            <a:spAutoFit/>
          </a:bodyPr>
          <a:lstStyle/>
          <a:p>
            <a:pPr algn="ctr"/>
            <a:r>
              <a:rPr lang="ru-RU" dirty="0" smtClean="0">
                <a:solidFill>
                  <a:srgbClr val="7030A0"/>
                </a:solidFill>
                <a:latin typeface="Monotype Corsiva" pitchFamily="66" charset="0"/>
              </a:rPr>
              <a:t>Словарная работа после прочтения стихотворения Сергея Михалкова </a:t>
            </a:r>
          </a:p>
          <a:p>
            <a:pPr algn="ctr"/>
            <a:r>
              <a:rPr lang="ru-RU" dirty="0" smtClean="0">
                <a:solidFill>
                  <a:srgbClr val="7030A0"/>
                </a:solidFill>
                <a:latin typeface="Monotype Corsiva" pitchFamily="66" charset="0"/>
              </a:rPr>
              <a:t>«Мой щенок» (карточки</a:t>
            </a:r>
            <a:r>
              <a:rPr lang="ru-RU" dirty="0" smtClean="0">
                <a:solidFill>
                  <a:srgbClr val="7030A0"/>
                </a:solidFill>
                <a:latin typeface="Monotype Corsiva" pitchFamily="66" charset="0"/>
              </a:rPr>
              <a:t>)</a:t>
            </a:r>
          </a:p>
          <a:p>
            <a:pPr algn="ctr"/>
            <a:endParaRPr lang="ru-RU" dirty="0">
              <a:solidFill>
                <a:srgbClr val="7030A0"/>
              </a:solidFill>
              <a:latin typeface="Monotype Corsiva" pitchFamily="66" charset="0"/>
            </a:endParaRPr>
          </a:p>
        </p:txBody>
      </p:sp>
    </p:spTree>
    <p:extLst>
      <p:ext uri="{BB962C8B-B14F-4D97-AF65-F5344CB8AC3E}">
        <p14:creationId xmlns:p14="http://schemas.microsoft.com/office/powerpoint/2010/main" val="779465902"/>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ppt_w</p:attrName>
                                        </p:attrNameLst>
                                      </p:cBhvr>
                                      <p:tavLst>
                                        <p:tav tm="0" fmla="#ppt_w*sin(2.5*pi*$)">
                                          <p:val>
                                            <p:fltVal val="0"/>
                                          </p:val>
                                        </p:tav>
                                        <p:tav tm="100000">
                                          <p:val>
                                            <p:fltVal val="1"/>
                                          </p:val>
                                        </p:tav>
                                      </p:tavLst>
                                    </p:anim>
                                    <p:anim calcmode="lin" valueType="num">
                                      <p:cBhvr>
                                        <p:cTn id="1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3"/>
          <p:cNvPicPr>
            <a:picLocks noGrp="1" noChangeAspect="1"/>
          </p:cNvPicPr>
          <p:nvPr>
            <p:ph idx="1"/>
          </p:nvPr>
        </p:nvPicPr>
        <p:blipFill>
          <a:blip r:embed="rId2"/>
          <a:stretch>
            <a:fillRect/>
          </a:stretch>
        </p:blipFill>
        <p:spPr>
          <a:xfrm>
            <a:off x="0" y="0"/>
            <a:ext cx="9143999" cy="6858000"/>
          </a:xfrm>
          <a:prstGeom prst="rect">
            <a:avLst/>
          </a:prstGeom>
        </p:spPr>
      </p:pic>
      <p:graphicFrame>
        <p:nvGraphicFramePr>
          <p:cNvPr id="6" name="Таблица 5"/>
          <p:cNvGraphicFramePr>
            <a:graphicFrameLocks noGrp="1"/>
          </p:cNvGraphicFramePr>
          <p:nvPr>
            <p:extLst>
              <p:ext uri="{D42A27DB-BD31-4B8C-83A1-F6EECF244321}">
                <p14:modId xmlns:p14="http://schemas.microsoft.com/office/powerpoint/2010/main" val="464409485"/>
              </p:ext>
            </p:extLst>
          </p:nvPr>
        </p:nvGraphicFramePr>
        <p:xfrm>
          <a:off x="1403648" y="856247"/>
          <a:ext cx="6912767" cy="5741045"/>
        </p:xfrm>
        <a:graphic>
          <a:graphicData uri="http://schemas.openxmlformats.org/drawingml/2006/table">
            <a:tbl>
              <a:tblPr firstRow="1" firstCol="1" bandRow="1">
                <a:tableStyleId>{5C22544A-7EE6-4342-B048-85BDC9FD1C3A}</a:tableStyleId>
              </a:tblPr>
              <a:tblGrid>
                <a:gridCol w="4071389"/>
                <a:gridCol w="1330406"/>
                <a:gridCol w="1510972"/>
              </a:tblGrid>
              <a:tr h="881138">
                <a:tc>
                  <a:txBody>
                    <a:bodyPr/>
                    <a:lstStyle/>
                    <a:p>
                      <a:pPr algn="just">
                        <a:lnSpc>
                          <a:spcPct val="115000"/>
                        </a:lnSpc>
                        <a:spcAft>
                          <a:spcPts val="1000"/>
                        </a:spcAft>
                      </a:pPr>
                      <a:r>
                        <a:rPr lang="ru-RU" sz="2400" dirty="0">
                          <a:effectLst/>
                        </a:rPr>
                        <a:t>Группа 1</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Верно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Неверно</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dirty="0">
                          <a:effectLst/>
                        </a:rPr>
                        <a:t>1.Жбан – это кувшин с крышкой</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r>
                        <a:rPr lang="ru-RU" sz="2400" dirty="0" smtClean="0">
                          <a:effectLst/>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dirty="0">
                          <a:effectLst/>
                        </a:rPr>
                        <a:t>2.Кладовка - заведующая складом</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a:effectLst/>
                        </a:rPr>
                        <a:t> </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r>
                        <a:rPr lang="ru-RU" sz="2400" dirty="0" smtClean="0">
                          <a:effectLst/>
                        </a:rPr>
                        <a:t>_</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78368">
                <a:tc>
                  <a:txBody>
                    <a:bodyPr/>
                    <a:lstStyle/>
                    <a:p>
                      <a:pPr algn="just">
                        <a:lnSpc>
                          <a:spcPct val="115000"/>
                        </a:lnSpc>
                        <a:spcAft>
                          <a:spcPts val="1000"/>
                        </a:spcAft>
                      </a:pPr>
                      <a:r>
                        <a:rPr lang="ru-RU" sz="2400" dirty="0">
                          <a:effectLst/>
                        </a:rPr>
                        <a:t>3.Пчелиный рой - семья пчёл</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r>
                        <a:rPr lang="ru-RU" sz="2400" dirty="0" smtClean="0">
                          <a:effectLst/>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dirty="0">
                          <a:effectLst/>
                        </a:rPr>
                        <a:t>4.Сбилась с ног-   сбить себе ноги</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r>
                        <a:rPr lang="ru-RU" sz="2400" dirty="0" smtClean="0">
                          <a:effectLst/>
                        </a:rPr>
                        <a:t>_</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a:txBody>
                    <a:bodyPr/>
                    <a:lstStyle/>
                    <a:p>
                      <a:pPr algn="just">
                        <a:lnSpc>
                          <a:spcPct val="115000"/>
                        </a:lnSpc>
                        <a:spcAft>
                          <a:spcPts val="1000"/>
                        </a:spcAft>
                      </a:pPr>
                      <a:r>
                        <a:rPr lang="ru-RU" sz="2400">
                          <a:effectLst/>
                        </a:rPr>
                        <a:t>5.Лежит пластом - лежать не шевелясь</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r>
                        <a:rPr lang="ru-RU" sz="2400" dirty="0" smtClean="0">
                          <a:effectLst/>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1000"/>
                        </a:spcAft>
                      </a:pPr>
                      <a:r>
                        <a:rPr lang="ru-RU" sz="2400" dirty="0">
                          <a:effectLst/>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77249">
                <a:tc gridSpan="3">
                  <a:txBody>
                    <a:bodyPr/>
                    <a:lstStyle/>
                    <a:p>
                      <a:pPr algn="just">
                        <a:lnSpc>
                          <a:spcPct val="115000"/>
                        </a:lnSpc>
                        <a:spcAft>
                          <a:spcPts val="1000"/>
                        </a:spcAft>
                      </a:pPr>
                      <a:r>
                        <a:rPr lang="ru-RU" sz="2400" dirty="0" smtClean="0">
                          <a:effectLst/>
                        </a:rPr>
                        <a:t>Регламент:</a:t>
                      </a:r>
                      <a:r>
                        <a:rPr lang="ru-RU" sz="2400" baseline="0" dirty="0" smtClean="0">
                          <a:effectLst/>
                        </a:rPr>
                        <a:t>  (2минуты)</a:t>
                      </a:r>
                      <a:r>
                        <a:rPr lang="ru-RU" sz="2400" dirty="0" smtClean="0">
                          <a:effectLst/>
                        </a:rPr>
                        <a:t>                                                                                                       </a:t>
                      </a:r>
                      <a:r>
                        <a:rPr lang="ru-RU" sz="2400" dirty="0">
                          <a:effectLst/>
                        </a:rPr>
                        <a:t>Оценка: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ru-RU"/>
                    </a:p>
                  </a:txBody>
                  <a:tcPr/>
                </a:tc>
                <a:tc hMerge="1">
                  <a:txBody>
                    <a:bodyPr/>
                    <a:lstStyle/>
                    <a:p>
                      <a:endParaRPr lang="ru-RU"/>
                    </a:p>
                  </a:txBody>
                  <a:tcPr/>
                </a:tc>
              </a:tr>
            </a:tbl>
          </a:graphicData>
        </a:graphic>
      </p:graphicFrame>
    </p:spTree>
    <p:extLst>
      <p:ext uri="{BB962C8B-B14F-4D97-AF65-F5344CB8AC3E}">
        <p14:creationId xmlns:p14="http://schemas.microsoft.com/office/powerpoint/2010/main" val="3565278849"/>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 y="0"/>
            <a:ext cx="9144000" cy="6858000"/>
          </a:xfrm>
          <a:prstGeom prst="rect">
            <a:avLst/>
          </a:prstGeom>
        </p:spPr>
      </p:pic>
      <p:sp>
        <p:nvSpPr>
          <p:cNvPr id="3" name="Прямоугольник 2"/>
          <p:cNvSpPr/>
          <p:nvPr/>
        </p:nvSpPr>
        <p:spPr>
          <a:xfrm>
            <a:off x="1187624" y="274638"/>
            <a:ext cx="6624736" cy="4763355"/>
          </a:xfrm>
          <a:prstGeom prst="rect">
            <a:avLst/>
          </a:prstGeom>
        </p:spPr>
        <p:txBody>
          <a:bodyPr wrap="square">
            <a:spAutoFit/>
          </a:bodyPr>
          <a:lstStyle/>
          <a:p>
            <a:pPr algn="just">
              <a:lnSpc>
                <a:spcPct val="115000"/>
              </a:lnSpc>
              <a:spcAft>
                <a:spcPts val="1000"/>
              </a:spcAft>
            </a:pPr>
            <a:r>
              <a:rPr lang="ru-RU" sz="2400" b="1" u="sng" dirty="0" smtClean="0">
                <a:latin typeface="Times New Roman" panose="02020603050405020304" pitchFamily="18" charset="0"/>
                <a:ea typeface="Times New Roman" panose="02020603050405020304" pitchFamily="18" charset="0"/>
                <a:cs typeface="Times New Roman" panose="02020603050405020304" pitchFamily="18" charset="0"/>
              </a:rPr>
              <a:t>Приемы </a:t>
            </a:r>
            <a:r>
              <a:rPr lang="ru-RU" sz="2400" b="1" u="sng" dirty="0" smtClean="0">
                <a:latin typeface="Times New Roman" panose="02020603050405020304" pitchFamily="18" charset="0"/>
                <a:ea typeface="Calibri" panose="020F0502020204030204" pitchFamily="34" charset="0"/>
                <a:cs typeface="Times New Roman" panose="02020603050405020304" pitchFamily="18" charset="0"/>
              </a:rPr>
              <a:t> </a:t>
            </a:r>
            <a:r>
              <a:rPr lang="ru-RU" sz="2400" b="1" u="sng" dirty="0">
                <a:latin typeface="Times New Roman" panose="02020603050405020304" pitchFamily="18" charset="0"/>
                <a:ea typeface="Calibri" panose="020F0502020204030204" pitchFamily="34" charset="0"/>
                <a:cs typeface="Times New Roman" panose="02020603050405020304" pitchFamily="18" charset="0"/>
              </a:rPr>
              <a:t>групповой  работы, которые можно использовать при работе в группе:</a:t>
            </a:r>
            <a:endParaRPr lang="ru-RU" sz="2400" b="1" dirty="0">
              <a:latin typeface="Calibri" panose="020F0502020204030204" pitchFamily="34" charset="0"/>
              <a:ea typeface="Calibri" panose="020F0502020204030204" pitchFamily="34" charset="0"/>
              <a:cs typeface="Times New Roman" panose="02020603050405020304" pitchFamily="18" charset="0"/>
            </a:endParaRPr>
          </a:p>
          <a:p>
            <a:pPr algn="just"/>
            <a:r>
              <a:rPr lang="ru-RU" sz="2400" dirty="0">
                <a:solidFill>
                  <a:srgbClr val="000000"/>
                </a:solidFill>
                <a:latin typeface="Times New Roman" panose="02020603050405020304" pitchFamily="18" charset="0"/>
                <a:ea typeface="Times New Roman" panose="02020603050405020304" pitchFamily="18" charset="0"/>
              </a:rPr>
              <a:t> «</a:t>
            </a:r>
            <a:r>
              <a:rPr lang="ru-RU" sz="2400" b="1" dirty="0">
                <a:solidFill>
                  <a:srgbClr val="000000"/>
                </a:solidFill>
                <a:latin typeface="Times New Roman" panose="02020603050405020304" pitchFamily="18" charset="0"/>
                <a:ea typeface="Times New Roman" panose="02020603050405020304" pitchFamily="18" charset="0"/>
              </a:rPr>
              <a:t>Блиц – опрос</a:t>
            </a:r>
            <a:r>
              <a:rPr lang="ru-RU" sz="2400" dirty="0">
                <a:solidFill>
                  <a:srgbClr val="000000"/>
                </a:solidFill>
                <a:latin typeface="Times New Roman" panose="02020603050405020304" pitchFamily="18" charset="0"/>
                <a:ea typeface="Times New Roman" panose="02020603050405020304" pitchFamily="18" charset="0"/>
              </a:rPr>
              <a:t>» Группы задают вопросы друг другу по изученной теме.</a:t>
            </a:r>
            <a:endParaRPr lang="ru-RU" sz="2400" dirty="0">
              <a:latin typeface="Times New Roman" panose="02020603050405020304" pitchFamily="18" charset="0"/>
              <a:ea typeface="Times New Roman" panose="02020603050405020304" pitchFamily="18" charset="0"/>
            </a:endParaRPr>
          </a:p>
          <a:p>
            <a:pPr algn="just"/>
            <a:r>
              <a:rPr lang="ru-RU" sz="2400" dirty="0">
                <a:latin typeface="Times New Roman" panose="02020603050405020304" pitchFamily="18" charset="0"/>
                <a:ea typeface="Times New Roman" panose="02020603050405020304" pitchFamily="18" charset="0"/>
              </a:rPr>
              <a:t>«</a:t>
            </a:r>
            <a:r>
              <a:rPr lang="ru-RU" sz="2400" b="1" dirty="0">
                <a:latin typeface="Times New Roman" panose="02020603050405020304" pitchFamily="18" charset="0"/>
                <a:ea typeface="Times New Roman" panose="02020603050405020304" pitchFamily="18" charset="0"/>
              </a:rPr>
              <a:t>Классная перестрелка</a:t>
            </a:r>
            <a:r>
              <a:rPr lang="ru-RU" sz="2400" dirty="0">
                <a:latin typeface="Times New Roman" panose="02020603050405020304" pitchFamily="18" charset="0"/>
                <a:ea typeface="Times New Roman" panose="02020603050405020304" pitchFamily="18" charset="0"/>
              </a:rPr>
              <a:t>». Ребята обмениваются тетрадками и проверяют письменное  задание. </a:t>
            </a:r>
          </a:p>
          <a:p>
            <a:pPr algn="just"/>
            <a:r>
              <a:rPr lang="ru-RU" sz="2400" dirty="0">
                <a:latin typeface="Times New Roman" panose="02020603050405020304" pitchFamily="18" charset="0"/>
                <a:ea typeface="Times New Roman" panose="02020603050405020304" pitchFamily="18" charset="0"/>
              </a:rPr>
              <a:t>«</a:t>
            </a:r>
            <a:r>
              <a:rPr lang="ru-RU" sz="2400" b="1" dirty="0">
                <a:latin typeface="Times New Roman" panose="02020603050405020304" pitchFamily="18" charset="0"/>
                <a:ea typeface="Times New Roman" panose="02020603050405020304" pitchFamily="18" charset="0"/>
              </a:rPr>
              <a:t>Часики</a:t>
            </a:r>
            <a:r>
              <a:rPr lang="ru-RU" sz="2400" dirty="0">
                <a:latin typeface="Times New Roman" panose="02020603050405020304" pitchFamily="18" charset="0"/>
                <a:ea typeface="Times New Roman" panose="02020603050405020304" pitchFamily="18" charset="0"/>
              </a:rPr>
              <a:t>». Ученики  по очереди по часовой стрелке высказывают свое мнение по изученной теме.</a:t>
            </a:r>
          </a:p>
          <a:p>
            <a:pPr algn="just"/>
            <a:r>
              <a:rPr lang="ru-RU" sz="2400" dirty="0">
                <a:latin typeface="Times New Roman" panose="02020603050405020304" pitchFamily="18" charset="0"/>
                <a:ea typeface="Times New Roman" panose="02020603050405020304" pitchFamily="18" charset="0"/>
              </a:rPr>
              <a:t>«</a:t>
            </a:r>
            <a:r>
              <a:rPr lang="ru-RU" sz="2400" b="1" dirty="0">
                <a:latin typeface="Times New Roman" panose="02020603050405020304" pitchFamily="18" charset="0"/>
                <a:ea typeface="Times New Roman" panose="02020603050405020304" pitchFamily="18" charset="0"/>
              </a:rPr>
              <a:t>Ловушка</a:t>
            </a:r>
            <a:r>
              <a:rPr lang="ru-RU" sz="2400" dirty="0">
                <a:latin typeface="Times New Roman" panose="02020603050405020304" pitchFamily="18" charset="0"/>
                <a:ea typeface="Times New Roman" panose="02020603050405020304" pitchFamily="18" charset="0"/>
              </a:rPr>
              <a:t>». Предлагаю  несколько заданий, одно из которых выполнить не получается. Это нацеливает ребят на изучение материала.</a:t>
            </a:r>
            <a:endParaRPr lang="ru-RU"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2837726"/>
      </p:ext>
    </p:extLst>
  </p:cSld>
  <p:clrMapOvr>
    <a:masterClrMapping/>
  </p:clrMapOvr>
  <p:transition>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7548" y="0"/>
            <a:ext cx="9144000" cy="6858000"/>
          </a:xfrm>
          <a:prstGeom prst="rect">
            <a:avLst/>
          </a:prstGeom>
        </p:spPr>
      </p:pic>
      <p:sp>
        <p:nvSpPr>
          <p:cNvPr id="3" name="Прямоугольник 2"/>
          <p:cNvSpPr/>
          <p:nvPr/>
        </p:nvSpPr>
        <p:spPr>
          <a:xfrm>
            <a:off x="1187624" y="274638"/>
            <a:ext cx="7632848" cy="4414029"/>
          </a:xfrm>
          <a:prstGeom prst="rect">
            <a:avLst/>
          </a:prstGeom>
          <a:scene3d>
            <a:camera prst="orthographicFront"/>
            <a:lightRig rig="threePt" dir="t"/>
          </a:scene3d>
          <a:sp3d>
            <a:bevelT w="165100" prst="coolSlant"/>
          </a:sp3d>
        </p:spPr>
        <p:txBody>
          <a:bodyPr wrap="square">
            <a:spAutoFit/>
          </a:bodyPr>
          <a:lstStyle/>
          <a:p>
            <a:pPr algn="just">
              <a:lnSpc>
                <a:spcPts val="1695"/>
              </a:lnSpc>
              <a:spcAft>
                <a:spcPts val="845"/>
              </a:spcAft>
            </a:pPr>
            <a:r>
              <a:rPr lang="ru-RU" sz="2800" b="1" i="1" dirty="0">
                <a:solidFill>
                  <a:srgbClr val="333333"/>
                </a:solidFill>
                <a:latin typeface="Times New Roman" panose="02020603050405020304" pitchFamily="18" charset="0"/>
                <a:ea typeface="Times New Roman" panose="02020603050405020304" pitchFamily="18" charset="0"/>
                <a:cs typeface="Angsana New" panose="02020603050405020304" pitchFamily="18" charset="-34"/>
              </a:rPr>
              <a:t>А также можно использовать критерии,  по которым оцениваем работу группы.(карточки настольные</a:t>
            </a:r>
            <a:r>
              <a:rPr lang="ru-RU" sz="2800" b="1" i="1" dirty="0" smtClean="0">
                <a:solidFill>
                  <a:srgbClr val="333333"/>
                </a:solidFill>
                <a:latin typeface="Times New Roman" panose="02020603050405020304" pitchFamily="18" charset="0"/>
                <a:ea typeface="Times New Roman" panose="02020603050405020304" pitchFamily="18" charset="0"/>
                <a:cs typeface="Angsana New" panose="02020603050405020304" pitchFamily="18" charset="-34"/>
              </a:rPr>
              <a:t>)</a:t>
            </a:r>
          </a:p>
          <a:p>
            <a:pPr algn="just">
              <a:lnSpc>
                <a:spcPts val="1695"/>
              </a:lnSpc>
              <a:spcAft>
                <a:spcPts val="845"/>
              </a:spcAft>
            </a:pPr>
            <a:endParaRPr lang="ru-RU" sz="2800" b="1" i="1" dirty="0">
              <a:latin typeface="Calibri" panose="020F0502020204030204" pitchFamily="34" charset="0"/>
              <a:ea typeface="Calibri" panose="020F0502020204030204" pitchFamily="34" charset="0"/>
              <a:cs typeface="Angsana New" panose="02020603050405020304" pitchFamily="18" charset="-34"/>
            </a:endParaRPr>
          </a:p>
          <a:p>
            <a:pPr marL="342900" lvl="0" indent="-342900" algn="just">
              <a:lnSpc>
                <a:spcPts val="1695"/>
              </a:lnSpc>
              <a:spcAft>
                <a:spcPts val="845"/>
              </a:spcAft>
              <a:buFont typeface="+mj-lt"/>
              <a:buAutoNum type="arabicParenR"/>
            </a:pPr>
            <a:r>
              <a:rPr lang="ru-RU" sz="2800" dirty="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работать дружно: быть внимательными друг </a:t>
            </a:r>
            <a:r>
              <a:rPr lang="ru-RU" sz="2800" dirty="0" smtClean="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к </a:t>
            </a:r>
            <a:r>
              <a:rPr lang="ru-RU" sz="2800" dirty="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другу, вежливыми, не отвлекаться на посторонние дела, не мешать друг другу, вовремя оказывать помощь, выполнять указания организатора</a:t>
            </a:r>
            <a:r>
              <a:rPr lang="ru-RU" sz="2800" dirty="0" smtClean="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a:t>
            </a:r>
            <a:endParaRPr lang="ru-RU" sz="2800" dirty="0">
              <a:latin typeface="Calibri" panose="020F0502020204030204" pitchFamily="34" charset="0"/>
              <a:ea typeface="Times New Roman" panose="02020603050405020304" pitchFamily="18" charset="0"/>
              <a:cs typeface="Angsana New" panose="02020603050405020304" pitchFamily="18" charset="-34"/>
            </a:endParaRPr>
          </a:p>
          <a:p>
            <a:pPr marL="342900" lvl="0" indent="-342900" algn="just">
              <a:lnSpc>
                <a:spcPts val="1695"/>
              </a:lnSpc>
              <a:spcAft>
                <a:spcPts val="845"/>
              </a:spcAft>
              <a:buFont typeface="+mj-lt"/>
              <a:buAutoNum type="arabicParenR"/>
            </a:pPr>
            <a:r>
              <a:rPr lang="ru-RU" sz="2800" dirty="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 работать по алгоритму (плану)</a:t>
            </a:r>
            <a:endParaRPr lang="ru-RU" sz="2800" dirty="0">
              <a:latin typeface="Calibri" panose="020F0502020204030204" pitchFamily="34" charset="0"/>
              <a:ea typeface="Times New Roman" panose="02020603050405020304" pitchFamily="18" charset="0"/>
              <a:cs typeface="Angsana New" panose="02020603050405020304" pitchFamily="18" charset="-34"/>
            </a:endParaRPr>
          </a:p>
          <a:p>
            <a:pPr marL="342900" lvl="0" indent="-342900" algn="just">
              <a:lnSpc>
                <a:spcPts val="1695"/>
              </a:lnSpc>
              <a:spcAft>
                <a:spcPts val="845"/>
              </a:spcAft>
              <a:buFont typeface="+mj-lt"/>
              <a:buAutoNum type="arabicParenR"/>
            </a:pPr>
            <a:r>
              <a:rPr lang="ru-RU" sz="2800" dirty="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своевременно выполнять задание: следить за временем, доводить начатое дело до конца</a:t>
            </a:r>
            <a:endParaRPr lang="ru-RU" sz="2800" dirty="0">
              <a:latin typeface="Calibri" panose="020F0502020204030204" pitchFamily="34" charset="0"/>
              <a:ea typeface="Times New Roman" panose="02020603050405020304" pitchFamily="18" charset="0"/>
              <a:cs typeface="Angsana New" panose="02020603050405020304" pitchFamily="18" charset="-34"/>
            </a:endParaRPr>
          </a:p>
          <a:p>
            <a:pPr marL="342900" lvl="0" indent="-342900" algn="just">
              <a:lnSpc>
                <a:spcPts val="1695"/>
              </a:lnSpc>
              <a:spcAft>
                <a:spcPts val="845"/>
              </a:spcAft>
              <a:buFont typeface="+mj-lt"/>
              <a:buAutoNum type="arabicParenR"/>
            </a:pPr>
            <a:r>
              <a:rPr lang="ru-RU" sz="2800" dirty="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 качественно выполнять работу (аккуратно, без ошибок), соблюдать технику безопасности, экономить материалы</a:t>
            </a:r>
            <a:endParaRPr lang="ru-RU" sz="2800" dirty="0">
              <a:latin typeface="Calibri" panose="020F0502020204030204" pitchFamily="34" charset="0"/>
              <a:ea typeface="Times New Roman" panose="02020603050405020304" pitchFamily="18" charset="0"/>
              <a:cs typeface="Angsana New" panose="02020603050405020304" pitchFamily="18" charset="-34"/>
            </a:endParaRPr>
          </a:p>
          <a:p>
            <a:pPr marL="342900" lvl="0" indent="-342900" algn="just">
              <a:lnSpc>
                <a:spcPts val="1695"/>
              </a:lnSpc>
              <a:spcAft>
                <a:spcPts val="845"/>
              </a:spcAft>
              <a:buFont typeface="+mj-lt"/>
              <a:buAutoNum type="arabicParenR"/>
            </a:pPr>
            <a:r>
              <a:rPr lang="ru-RU" sz="2800" dirty="0">
                <a:solidFill>
                  <a:srgbClr val="FF0000"/>
                </a:solidFill>
                <a:latin typeface="Times New Roman" panose="02020603050405020304" pitchFamily="18" charset="0"/>
                <a:ea typeface="Times New Roman" panose="02020603050405020304" pitchFamily="18" charset="0"/>
                <a:cs typeface="Angsana New" panose="02020603050405020304" pitchFamily="18" charset="-34"/>
              </a:rPr>
              <a:t>каждый из группы должен уметь защищать общее дело и свое, в частности.</a:t>
            </a:r>
            <a:endParaRPr lang="ru-RU" sz="2800" dirty="0">
              <a:effectLst/>
              <a:latin typeface="Calibri" panose="020F0502020204030204" pitchFamily="34" charset="0"/>
              <a:ea typeface="Times New Roman" panose="02020603050405020304" pitchFamily="18" charset="0"/>
              <a:cs typeface="Angsana New" panose="02020603050405020304" pitchFamily="18" charset="-34"/>
            </a:endParaRPr>
          </a:p>
        </p:txBody>
      </p:sp>
    </p:spTree>
    <p:extLst>
      <p:ext uri="{BB962C8B-B14F-4D97-AF65-F5344CB8AC3E}">
        <p14:creationId xmlns:p14="http://schemas.microsoft.com/office/powerpoint/2010/main" val="79729964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7548" y="0"/>
            <a:ext cx="9144000" cy="6858000"/>
          </a:xfrm>
          <a:prstGeom prst="rect">
            <a:avLst/>
          </a:prstGeom>
        </p:spPr>
      </p:pic>
      <p:pic>
        <p:nvPicPr>
          <p:cNvPr id="5" name="Рисунок 4"/>
          <p:cNvPicPr>
            <a:picLocks noChangeAspect="1"/>
          </p:cNvPicPr>
          <p:nvPr/>
        </p:nvPicPr>
        <p:blipFill>
          <a:blip r:embed="rId3"/>
          <a:stretch>
            <a:fillRect/>
          </a:stretch>
        </p:blipFill>
        <p:spPr>
          <a:xfrm>
            <a:off x="1187624" y="116632"/>
            <a:ext cx="7816698" cy="66247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0233840"/>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descr="100_9391.jpg"/>
          <p:cNvPicPr>
            <a:picLocks noChangeAspect="1"/>
          </p:cNvPicPr>
          <p:nvPr/>
        </p:nvPicPr>
        <p:blipFill>
          <a:blip r:embed="rId3" cstate="print"/>
          <a:stretch>
            <a:fillRect/>
          </a:stretch>
        </p:blipFill>
        <p:spPr>
          <a:xfrm>
            <a:off x="0" y="0"/>
            <a:ext cx="9144000" cy="6858000"/>
          </a:xfrm>
          <a:prstGeom prst="rect">
            <a:avLst/>
          </a:prstGeom>
        </p:spPr>
      </p:pic>
      <p:sp>
        <p:nvSpPr>
          <p:cNvPr id="5" name="Прямоугольник 4"/>
          <p:cNvSpPr/>
          <p:nvPr/>
        </p:nvSpPr>
        <p:spPr>
          <a:xfrm>
            <a:off x="250001" y="1857364"/>
            <a:ext cx="8643998" cy="3587860"/>
          </a:xfrm>
          <a:prstGeom prst="rect">
            <a:avLst/>
          </a:prstGeom>
          <a:solidFill>
            <a:schemeClr val="bg1">
              <a:alpha val="8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323528" y="1772816"/>
            <a:ext cx="8064896" cy="3877985"/>
          </a:xfrm>
          <a:prstGeom prst="rect">
            <a:avLst/>
          </a:prstGeom>
        </p:spPr>
        <p:txBody>
          <a:bodyPr wrap="square">
            <a:spAutoFit/>
          </a:bodyPr>
          <a:lstStyle/>
          <a:p>
            <a:pPr algn="ctr"/>
            <a:r>
              <a:rPr lang="ru-RU" sz="5400" b="1" dirty="0" smtClean="0">
                <a:solidFill>
                  <a:srgbClr val="7030A0"/>
                </a:solidFill>
                <a:latin typeface="Monotype Corsiva" pitchFamily="66" charset="0"/>
              </a:rPr>
              <a:t>Тема:</a:t>
            </a:r>
          </a:p>
          <a:p>
            <a:pPr algn="ctr"/>
            <a:r>
              <a:rPr lang="ru-RU" sz="4800" dirty="0" smtClean="0">
                <a:solidFill>
                  <a:srgbClr val="7030A0"/>
                </a:solidFill>
                <a:latin typeface="Monotype Corsiva" pitchFamily="66" charset="0"/>
              </a:rPr>
              <a:t>«</a:t>
            </a:r>
            <a:r>
              <a:rPr lang="ru-RU" sz="4800" b="1" dirty="0" smtClean="0">
                <a:solidFill>
                  <a:srgbClr val="7030A0"/>
                </a:solidFill>
                <a:latin typeface="Monotype Corsiva" pitchFamily="66" charset="0"/>
              </a:rPr>
              <a:t>Организация групповой работы с младшими школьниками в условиях системно-</a:t>
            </a:r>
            <a:r>
              <a:rPr lang="ru-RU" sz="4800" b="1" dirty="0" err="1" smtClean="0">
                <a:solidFill>
                  <a:srgbClr val="7030A0"/>
                </a:solidFill>
                <a:latin typeface="Monotype Corsiva" pitchFamily="66" charset="0"/>
              </a:rPr>
              <a:t>деятельностного</a:t>
            </a:r>
            <a:r>
              <a:rPr lang="ru-RU" sz="4800" b="1" dirty="0" smtClean="0">
                <a:solidFill>
                  <a:srgbClr val="7030A0"/>
                </a:solidFill>
                <a:latin typeface="Monotype Corsiva" pitchFamily="66" charset="0"/>
              </a:rPr>
              <a:t> подхода</a:t>
            </a:r>
            <a:r>
              <a:rPr lang="ru-RU" sz="4800" dirty="0" smtClean="0">
                <a:solidFill>
                  <a:srgbClr val="7030A0"/>
                </a:solidFill>
                <a:latin typeface="Monotype Corsiva" pitchFamily="66" charset="0"/>
              </a:rPr>
              <a:t>».</a:t>
            </a:r>
            <a:endParaRPr lang="ru-RU" sz="4800" dirty="0"/>
          </a:p>
        </p:txBody>
      </p:sp>
    </p:spTree>
    <p:custDataLst>
      <p:tags r:id="rId1"/>
    </p:custDataLst>
  </p:cSld>
  <p:clrMapOvr>
    <a:masterClrMapping/>
  </p:clrMapOvr>
  <p:transition advTm="6522">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7548" y="0"/>
            <a:ext cx="9144000" cy="6858000"/>
          </a:xfrm>
          <a:prstGeom prst="rect">
            <a:avLst/>
          </a:prstGeom>
        </p:spPr>
      </p:pic>
      <p:sp>
        <p:nvSpPr>
          <p:cNvPr id="5" name="Прямоугольник 4"/>
          <p:cNvSpPr/>
          <p:nvPr/>
        </p:nvSpPr>
        <p:spPr>
          <a:xfrm>
            <a:off x="1763688" y="116632"/>
            <a:ext cx="5094312" cy="6555641"/>
          </a:xfrm>
          <a:prstGeom prst="rect">
            <a:avLst/>
          </a:prstGeom>
        </p:spPr>
        <p:txBody>
          <a:bodyPr wrap="square">
            <a:spAutoFit/>
          </a:bodyPr>
          <a:lstStyle/>
          <a:p>
            <a:r>
              <a:rPr lang="ru-RU" sz="2000" b="1" i="1" dirty="0">
                <a:latin typeface="Batang" panose="02030600000101010101" pitchFamily="18" charset="-127"/>
                <a:ea typeface="Batang" panose="02030600000101010101" pitchFamily="18" charset="-127"/>
              </a:rPr>
              <a:t>А закончить своё выступление я бы хотела </a:t>
            </a:r>
            <a:r>
              <a:rPr lang="ru-RU" sz="2000" b="1" i="1" dirty="0" smtClean="0">
                <a:latin typeface="Batang" panose="02030600000101010101" pitchFamily="18" charset="-127"/>
                <a:ea typeface="Batang" panose="02030600000101010101" pitchFamily="18" charset="-127"/>
              </a:rPr>
              <a:t>стихотворными строками </a:t>
            </a:r>
          </a:p>
          <a:p>
            <a:r>
              <a:rPr lang="ru-RU" sz="2000" b="1" i="1" dirty="0" err="1" smtClean="0">
                <a:latin typeface="Batang" panose="02030600000101010101" pitchFamily="18" charset="-127"/>
                <a:ea typeface="Batang" panose="02030600000101010101" pitchFamily="18" charset="-127"/>
              </a:rPr>
              <a:t>Верушкины</a:t>
            </a:r>
            <a:r>
              <a:rPr lang="ru-RU" sz="2000" b="1" i="1" dirty="0" smtClean="0">
                <a:latin typeface="Batang" panose="02030600000101010101" pitchFamily="18" charset="-127"/>
                <a:ea typeface="Batang" panose="02030600000101010101" pitchFamily="18" charset="-127"/>
              </a:rPr>
              <a:t> Натальи Валентиновны</a:t>
            </a:r>
          </a:p>
          <a:p>
            <a:endParaRPr lang="ru-RU" sz="2000" b="1" i="1" dirty="0">
              <a:latin typeface="Batang" panose="02030600000101010101" pitchFamily="18" charset="-127"/>
              <a:ea typeface="Batang" panose="02030600000101010101" pitchFamily="18" charset="-127"/>
            </a:endParaRPr>
          </a:p>
          <a:p>
            <a:r>
              <a:rPr lang="ru-RU" sz="2000" b="1" i="1" dirty="0">
                <a:latin typeface="Batang" panose="02030600000101010101" pitchFamily="18" charset="-127"/>
                <a:ea typeface="Batang" panose="02030600000101010101" pitchFamily="18" charset="-127"/>
              </a:rPr>
              <a:t>«Уча других, люди учатся сами</a:t>
            </a:r>
            <a:r>
              <a:rPr lang="ru-RU" sz="2000" b="1" i="1" dirty="0" smtClean="0">
                <a:latin typeface="Batang" panose="02030600000101010101" pitchFamily="18" charset="-127"/>
                <a:ea typeface="Batang" panose="02030600000101010101" pitchFamily="18" charset="-127"/>
              </a:rPr>
              <a:t>»</a:t>
            </a:r>
          </a:p>
          <a:p>
            <a:endParaRPr lang="ru-RU" sz="2000" b="1" i="1" dirty="0">
              <a:latin typeface="Batang" panose="02030600000101010101" pitchFamily="18" charset="-127"/>
              <a:ea typeface="Batang" panose="02030600000101010101" pitchFamily="18" charset="-127"/>
            </a:endParaRPr>
          </a:p>
          <a:p>
            <a:r>
              <a:rPr lang="ru-RU" sz="2000" b="1" i="1" dirty="0">
                <a:latin typeface="Batang" panose="02030600000101010101" pitchFamily="18" charset="-127"/>
                <a:ea typeface="Batang" panose="02030600000101010101" pitchFamily="18" charset="-127"/>
              </a:rPr>
              <a:t>Учить детей сегодня трудно,</a:t>
            </a:r>
          </a:p>
          <a:p>
            <a:r>
              <a:rPr lang="ru-RU" sz="2000" b="1" i="1" dirty="0">
                <a:latin typeface="Batang" panose="02030600000101010101" pitchFamily="18" charset="-127"/>
                <a:ea typeface="Batang" panose="02030600000101010101" pitchFamily="18" charset="-127"/>
              </a:rPr>
              <a:t>И раньше было нелегко.</a:t>
            </a:r>
          </a:p>
          <a:p>
            <a:r>
              <a:rPr lang="ru-RU" sz="2000" b="1" i="1" dirty="0">
                <a:latin typeface="Batang" panose="02030600000101010101" pitchFamily="18" charset="-127"/>
                <a:ea typeface="Batang" panose="02030600000101010101" pitchFamily="18" charset="-127"/>
              </a:rPr>
              <a:t>Читать, считать, писать учили:</a:t>
            </a:r>
          </a:p>
          <a:p>
            <a:r>
              <a:rPr lang="ru-RU" sz="2000" b="1" i="1" dirty="0">
                <a:latin typeface="Batang" panose="02030600000101010101" pitchFamily="18" charset="-127"/>
                <a:ea typeface="Batang" panose="02030600000101010101" pitchFamily="18" charset="-127"/>
              </a:rPr>
              <a:t>«Даёт корова молоко».</a:t>
            </a:r>
          </a:p>
          <a:p>
            <a:r>
              <a:rPr lang="ru-RU" sz="2000" b="1" i="1" dirty="0">
                <a:latin typeface="Batang" panose="02030600000101010101" pitchFamily="18" charset="-127"/>
                <a:ea typeface="Batang" panose="02030600000101010101" pitchFamily="18" charset="-127"/>
              </a:rPr>
              <a:t>Век XXI – век открытий,</a:t>
            </a:r>
          </a:p>
          <a:p>
            <a:r>
              <a:rPr lang="ru-RU" sz="2000" b="1" i="1" dirty="0">
                <a:latin typeface="Batang" panose="02030600000101010101" pitchFamily="18" charset="-127"/>
                <a:ea typeface="Batang" panose="02030600000101010101" pitchFamily="18" charset="-127"/>
              </a:rPr>
              <a:t>Век инноваций, новизны,</a:t>
            </a:r>
          </a:p>
          <a:p>
            <a:r>
              <a:rPr lang="ru-RU" sz="2000" b="1" i="1" dirty="0">
                <a:latin typeface="Batang" panose="02030600000101010101" pitchFamily="18" charset="-127"/>
                <a:ea typeface="Batang" panose="02030600000101010101" pitchFamily="18" charset="-127"/>
              </a:rPr>
              <a:t>Но  от учителя зависит,</a:t>
            </a:r>
          </a:p>
          <a:p>
            <a:r>
              <a:rPr lang="ru-RU" sz="2000" b="1" i="1" dirty="0">
                <a:latin typeface="Batang" panose="02030600000101010101" pitchFamily="18" charset="-127"/>
                <a:ea typeface="Batang" panose="02030600000101010101" pitchFamily="18" charset="-127"/>
              </a:rPr>
              <a:t>Какими дети быть должны.</a:t>
            </a:r>
          </a:p>
          <a:p>
            <a:r>
              <a:rPr lang="ru-RU" sz="2000" b="1" i="1" dirty="0">
                <a:latin typeface="Batang" panose="02030600000101010101" pitchFamily="18" charset="-127"/>
                <a:ea typeface="Batang" panose="02030600000101010101" pitchFamily="18" charset="-127"/>
              </a:rPr>
              <a:t>Желаем вам, чтоб дети  в вашем классе</a:t>
            </a:r>
          </a:p>
          <a:p>
            <a:r>
              <a:rPr lang="ru-RU" sz="2000" b="1" i="1" dirty="0">
                <a:latin typeface="Batang" panose="02030600000101010101" pitchFamily="18" charset="-127"/>
                <a:ea typeface="Batang" panose="02030600000101010101" pitchFamily="18" charset="-127"/>
              </a:rPr>
              <a:t>Светились от улыбок и любви,</a:t>
            </a:r>
          </a:p>
          <a:p>
            <a:r>
              <a:rPr lang="ru-RU" sz="2000" b="1" i="1" dirty="0">
                <a:latin typeface="Batang" panose="02030600000101010101" pitchFamily="18" charset="-127"/>
                <a:ea typeface="Batang" panose="02030600000101010101" pitchFamily="18" charset="-127"/>
              </a:rPr>
              <a:t>Здоровья вам и творческих успехов</a:t>
            </a:r>
          </a:p>
          <a:p>
            <a:r>
              <a:rPr lang="ru-RU" sz="2000" b="1" i="1" dirty="0">
                <a:latin typeface="Batang" panose="02030600000101010101" pitchFamily="18" charset="-127"/>
                <a:ea typeface="Batang" panose="02030600000101010101" pitchFamily="18" charset="-127"/>
              </a:rPr>
              <a:t>В век инноваций, новизны!</a:t>
            </a:r>
          </a:p>
          <a:p>
            <a:endParaRPr lang="ru-RU" sz="2000" b="1" i="1" dirty="0">
              <a:latin typeface="Batang" panose="02030600000101010101" pitchFamily="18" charset="-127"/>
              <a:ea typeface="Batang" panose="02030600000101010101" pitchFamily="18" charset="-127"/>
            </a:endParaRPr>
          </a:p>
          <a:p>
            <a:r>
              <a:rPr lang="ru-RU" sz="2000" b="1" i="1" dirty="0">
                <a:latin typeface="Batang" panose="02030600000101010101" pitchFamily="18" charset="-127"/>
                <a:ea typeface="Batang" panose="02030600000101010101" pitchFamily="18" charset="-127"/>
              </a:rPr>
              <a:t>Спасибо за </a:t>
            </a:r>
            <a:r>
              <a:rPr lang="ru-RU" sz="2000" b="1" i="1" dirty="0" smtClean="0">
                <a:latin typeface="Batang" panose="02030600000101010101" pitchFamily="18" charset="-127"/>
                <a:ea typeface="Batang" panose="02030600000101010101" pitchFamily="18" charset="-127"/>
              </a:rPr>
              <a:t>внимание!</a:t>
            </a:r>
            <a:endParaRPr lang="ru-RU" sz="2000" b="1" i="1" dirty="0">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2064083315"/>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74764" y="1600200"/>
            <a:ext cx="3394472" cy="4525963"/>
          </a:xfrm>
        </p:spPr>
      </p:pic>
      <p:pic>
        <p:nvPicPr>
          <p:cNvPr id="1026" name="Picture 2" descr="C:\Users\Юра\Desktop\Рисунок2.jpg"/>
          <p:cNvPicPr>
            <a:picLocks noChangeAspect="1" noChangeArrowheads="1"/>
          </p:cNvPicPr>
          <p:nvPr/>
        </p:nvPicPr>
        <p:blipFill>
          <a:blip r:embed="rId4" cstate="print"/>
          <a:srcRect/>
          <a:stretch>
            <a:fillRect/>
          </a:stretch>
        </p:blipFill>
        <p:spPr bwMode="auto">
          <a:xfrm>
            <a:off x="0" y="35574"/>
            <a:ext cx="9143999" cy="6864350"/>
          </a:xfrm>
          <a:prstGeom prst="rect">
            <a:avLst/>
          </a:prstGeom>
          <a:noFill/>
        </p:spPr>
      </p:pic>
      <p:sp>
        <p:nvSpPr>
          <p:cNvPr id="7" name="Прямоугольник 6"/>
          <p:cNvSpPr/>
          <p:nvPr/>
        </p:nvSpPr>
        <p:spPr>
          <a:xfrm>
            <a:off x="4135342" y="1196752"/>
            <a:ext cx="4325090" cy="3046988"/>
          </a:xfrm>
          <a:prstGeom prst="rect">
            <a:avLst/>
          </a:prstGeom>
        </p:spPr>
        <p:txBody>
          <a:bodyPr wrap="square">
            <a:spAutoFit/>
          </a:bodyPr>
          <a:lstStyle/>
          <a:p>
            <a:pPr algn="ctr"/>
            <a:r>
              <a:rPr lang="ru-RU" sz="4800" b="1" dirty="0" smtClean="0">
                <a:solidFill>
                  <a:srgbClr val="7030A0"/>
                </a:solidFill>
                <a:latin typeface="Monotype Corsiva" pitchFamily="66" charset="0"/>
              </a:rPr>
              <a:t>«Наберись </a:t>
            </a:r>
          </a:p>
          <a:p>
            <a:pPr algn="ctr"/>
            <a:r>
              <a:rPr lang="ru-RU" sz="4800" b="1" dirty="0" smtClean="0">
                <a:solidFill>
                  <a:srgbClr val="7030A0"/>
                </a:solidFill>
                <a:latin typeface="Monotype Corsiva" pitchFamily="66" charset="0"/>
              </a:rPr>
              <a:t>смелости-сделай попытку!»</a:t>
            </a:r>
          </a:p>
          <a:p>
            <a:pPr algn="ctr"/>
            <a:endParaRPr lang="ru-RU" sz="4800" b="1" dirty="0">
              <a:solidFill>
                <a:srgbClr val="7030A0"/>
              </a:solidFill>
            </a:endParaRPr>
          </a:p>
        </p:txBody>
      </p:sp>
      <p:pic>
        <p:nvPicPr>
          <p:cNvPr id="11" name="Picture 2" descr="цветы +и бабочки картинки - ЦВЕТОЧКИ КАРТИНКИ - - Прикольные фотки онлайн - Gif анимации, картинки, анимашки скачать бесплатно"/>
          <p:cNvPicPr>
            <a:picLocks noChangeAspect="1" noChangeArrowheads="1"/>
          </p:cNvPicPr>
          <p:nvPr/>
        </p:nvPicPr>
        <p:blipFill>
          <a:blip r:embed="rId5" cstate="print"/>
          <a:srcRect/>
          <a:stretch>
            <a:fillRect/>
          </a:stretch>
        </p:blipFill>
        <p:spPr bwMode="auto">
          <a:xfrm rot="2203929">
            <a:off x="7443343" y="2687480"/>
            <a:ext cx="1619672" cy="2193306"/>
          </a:xfrm>
          <a:prstGeom prst="rect">
            <a:avLst/>
          </a:prstGeom>
          <a:noFill/>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t="13710" r="48810" b="11253"/>
          <a:stretch/>
        </p:blipFill>
        <p:spPr>
          <a:xfrm>
            <a:off x="1133216" y="548680"/>
            <a:ext cx="3222760" cy="5577483"/>
          </a:xfrm>
          <a:prstGeom prst="rect">
            <a:avLst/>
          </a:prstGeom>
        </p:spPr>
      </p:pic>
    </p:spTree>
    <p:custDataLst>
      <p:tags r:id="rId1"/>
    </p:custDataLst>
  </p:cSld>
  <p:clrMapOvr>
    <a:masterClrMapping/>
  </p:clrMapOvr>
  <p:transition advTm="6060">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Юра\Desktop\Рисунок2.jpg"/>
          <p:cNvPicPr>
            <a:picLocks noChangeAspect="1" noChangeArrowheads="1"/>
          </p:cNvPicPr>
          <p:nvPr/>
        </p:nvPicPr>
        <p:blipFill>
          <a:blip r:embed="rId2" cstate="print"/>
          <a:srcRect/>
          <a:stretch>
            <a:fillRect/>
          </a:stretch>
        </p:blipFill>
        <p:spPr bwMode="auto">
          <a:xfrm>
            <a:off x="0" y="-3175"/>
            <a:ext cx="9143999" cy="6864350"/>
          </a:xfrm>
          <a:prstGeom prst="rect">
            <a:avLst/>
          </a:prstGeom>
          <a:noFill/>
        </p:spPr>
      </p:pic>
      <p:sp>
        <p:nvSpPr>
          <p:cNvPr id="3" name="Объект 2"/>
          <p:cNvSpPr>
            <a:spLocks noGrp="1"/>
          </p:cNvSpPr>
          <p:nvPr>
            <p:ph idx="1"/>
          </p:nvPr>
        </p:nvSpPr>
        <p:spPr>
          <a:xfrm>
            <a:off x="1115616" y="548680"/>
            <a:ext cx="7848872" cy="5472609"/>
          </a:xfrm>
        </p:spPr>
        <p:txBody>
          <a:bodyPr>
            <a:normAutofit fontScale="92500" lnSpcReduction="20000"/>
          </a:bodyPr>
          <a:lstStyle/>
          <a:p>
            <a:r>
              <a:rPr lang="ru-RU" sz="1800" b="1" i="1" dirty="0">
                <a:latin typeface="Arial" panose="020B0604020202020204" pitchFamily="34" charset="0"/>
                <a:cs typeface="Arial" panose="020B0604020202020204" pitchFamily="34" charset="0"/>
              </a:rPr>
              <a:t>Однажды царь решил подвергнуть испытанию всех своих придворных, чтобы узнать, кто из них способен занять в его царстве важный государственный пост. Толпа сильных и мудрых мужчин обступила его.</a:t>
            </a:r>
          </a:p>
          <a:p>
            <a:r>
              <a:rPr lang="ru-RU" sz="1800" b="1" i="1" dirty="0">
                <a:latin typeface="Arial" panose="020B0604020202020204" pitchFamily="34" charset="0"/>
                <a:cs typeface="Arial" panose="020B0604020202020204" pitchFamily="34" charset="0"/>
              </a:rPr>
              <a:t>«О</a:t>
            </a:r>
            <a:r>
              <a:rPr lang="ru-RU" sz="1800" b="1" i="1" dirty="0" smtClean="0">
                <a:latin typeface="Arial" panose="020B0604020202020204" pitchFamily="34" charset="0"/>
                <a:cs typeface="Arial" panose="020B0604020202020204" pitchFamily="34" charset="0"/>
              </a:rPr>
              <a:t>, вы</a:t>
            </a:r>
            <a:r>
              <a:rPr lang="ru-RU" sz="1800" b="1" i="1" dirty="0">
                <a:latin typeface="Arial" panose="020B0604020202020204" pitchFamily="34" charset="0"/>
                <a:cs typeface="Arial" panose="020B0604020202020204" pitchFamily="34" charset="0"/>
              </a:rPr>
              <a:t>, подданные мои», — обратился к ним царь, — «у меня есть для вас трудная </a:t>
            </a:r>
            <a:r>
              <a:rPr lang="ru-RU" sz="1800" b="1" i="1" dirty="0" smtClean="0">
                <a:latin typeface="Arial" panose="020B0604020202020204" pitchFamily="34" charset="0"/>
                <a:cs typeface="Arial" panose="020B0604020202020204" pitchFamily="34" charset="0"/>
              </a:rPr>
              <a:t>задача</a:t>
            </a:r>
            <a:r>
              <a:rPr lang="ru-RU" sz="1800" b="1" i="1" dirty="0">
                <a:latin typeface="Arial" panose="020B0604020202020204" pitchFamily="34" charset="0"/>
                <a:cs typeface="Arial" panose="020B0604020202020204" pitchFamily="34" charset="0"/>
              </a:rPr>
              <a:t>, и я хотел бы знать, кто сможет решить ее». Он подвел присутствующих к огромному дверному замку, такому огромному, какого еще никто никогда не видывал. «Это самый большой и самый тяжелый замок, который когда-либо был в моем царстве. Кто из вас сможет открыть его?» — спросил царь.</a:t>
            </a:r>
          </a:p>
          <a:p>
            <a:r>
              <a:rPr lang="ru-RU" sz="1800" b="1" i="1" dirty="0">
                <a:latin typeface="Arial" panose="020B0604020202020204" pitchFamily="34" charset="0"/>
                <a:cs typeface="Arial" panose="020B0604020202020204" pitchFamily="34" charset="0"/>
              </a:rPr>
              <a:t>  Одни придворные только отрицательно качали головами. Другие, которые считались мудрыми, стали разглядывать замок, однако вскоре признались, что не смогут открыть его. Раз уж мудрые потерпели неудачу, то остальным придворным ничего не оставалось, как тоже признаться, что эта задача им не под силу, что она слишком трудна для них. Лишь один визирь подошел к замку.</a:t>
            </a:r>
          </a:p>
          <a:p>
            <a:r>
              <a:rPr lang="ru-RU" sz="1800" b="1" i="1" dirty="0">
                <a:latin typeface="Arial" panose="020B0604020202020204" pitchFamily="34" charset="0"/>
                <a:cs typeface="Arial" panose="020B0604020202020204" pitchFamily="34" charset="0"/>
              </a:rPr>
              <a:t>  Он стал внимательно его осматривать и ощупывать, затем попытался различными способами сдвинуть с места и, наконец, одним рывком дернул его. О чудо — замок открылся! Он просто был не полностью защелкнут. Тогда царь объявил: «Ты получишь место при дворе, потому что полагаешься не только на то, что видишь и слышишь, но надеешься на собственные силы и не боишься сделать попытку.</a:t>
            </a:r>
          </a:p>
          <a:p>
            <a:endParaRPr lang="ru-RU" sz="1800" b="1" i="1" dirty="0"/>
          </a:p>
        </p:txBody>
      </p:sp>
    </p:spTree>
  </p:cSld>
  <p:clrMapOvr>
    <a:masterClrMapping/>
  </p:clrMapOvr>
  <p:transition advTm="11076">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6" name="Picture 2" descr="C:\Users\Юра\Desktop\Рисунок2.jpg"/>
          <p:cNvPicPr>
            <a:picLocks noChangeAspect="1" noChangeArrowheads="1"/>
          </p:cNvPicPr>
          <p:nvPr/>
        </p:nvPicPr>
        <p:blipFill>
          <a:blip r:embed="rId2" cstate="print"/>
          <a:srcRect/>
          <a:stretch>
            <a:fillRect/>
          </a:stretch>
        </p:blipFill>
        <p:spPr bwMode="auto">
          <a:xfrm>
            <a:off x="1" y="0"/>
            <a:ext cx="9143999" cy="6864350"/>
          </a:xfrm>
          <a:prstGeom prst="rect">
            <a:avLst/>
          </a:prstGeom>
          <a:noFill/>
        </p:spPr>
      </p:pic>
      <p:sp>
        <p:nvSpPr>
          <p:cNvPr id="5" name="Прямоугольник 4"/>
          <p:cNvSpPr/>
          <p:nvPr/>
        </p:nvSpPr>
        <p:spPr>
          <a:xfrm>
            <a:off x="514612" y="604451"/>
            <a:ext cx="7081724" cy="4247317"/>
          </a:xfrm>
          <a:prstGeom prst="rect">
            <a:avLst/>
          </a:prstGeom>
        </p:spPr>
        <p:txBody>
          <a:bodyPr wrap="square">
            <a:spAutoFit/>
          </a:bodyPr>
          <a:lstStyle/>
          <a:p>
            <a:pPr algn="just"/>
            <a:r>
              <a:rPr lang="ru-RU" sz="5400" i="1" dirty="0" smtClean="0">
                <a:solidFill>
                  <a:srgbClr val="7030A0"/>
                </a:solidFill>
                <a:latin typeface="Monotype Corsiva" pitchFamily="66" charset="0"/>
              </a:rPr>
              <a:t>          </a:t>
            </a:r>
            <a:r>
              <a:rPr lang="ru-RU" sz="5400" b="1" i="1" dirty="0" smtClean="0">
                <a:solidFill>
                  <a:srgbClr val="7030A0"/>
                </a:solidFill>
                <a:latin typeface="Monotype Corsiva" pitchFamily="66" charset="0"/>
              </a:rPr>
              <a:t>искать             </a:t>
            </a:r>
          </a:p>
          <a:p>
            <a:pPr algn="just"/>
            <a:r>
              <a:rPr lang="ru-RU" sz="5400" b="1" i="1" dirty="0" smtClean="0">
                <a:solidFill>
                  <a:srgbClr val="7030A0"/>
                </a:solidFill>
                <a:latin typeface="Monotype Corsiva" pitchFamily="66" charset="0"/>
              </a:rPr>
              <a:t>          думать   </a:t>
            </a:r>
          </a:p>
          <a:p>
            <a:pPr algn="ctr"/>
            <a:r>
              <a:rPr lang="ru-RU" sz="5400" b="1" i="1" dirty="0" smtClean="0">
                <a:solidFill>
                  <a:srgbClr val="7030A0"/>
                </a:solidFill>
                <a:latin typeface="Monotype Corsiva" pitchFamily="66" charset="0"/>
              </a:rPr>
              <a:t>         приниматься за дело</a:t>
            </a:r>
          </a:p>
          <a:p>
            <a:pPr algn="ctr"/>
            <a:r>
              <a:rPr lang="ru-RU" sz="5400" b="1" i="1" dirty="0" smtClean="0">
                <a:solidFill>
                  <a:srgbClr val="7030A0"/>
                </a:solidFill>
                <a:latin typeface="Monotype Corsiva" pitchFamily="66" charset="0"/>
              </a:rPr>
              <a:t>сотрудничать         адаптироваться</a:t>
            </a:r>
            <a:r>
              <a:rPr lang="ru-RU" sz="5400" i="1" dirty="0" smtClean="0">
                <a:solidFill>
                  <a:srgbClr val="7030A0"/>
                </a:solidFill>
                <a:latin typeface="Monotype Corsiva" pitchFamily="66" charset="0"/>
              </a:rPr>
              <a:t>  </a:t>
            </a:r>
            <a:endParaRPr lang="ru-RU" sz="5400" i="1" dirty="0">
              <a:solidFill>
                <a:srgbClr val="7030A0"/>
              </a:solidFill>
              <a:latin typeface="Monotype Corsiva" pitchFamily="66" charset="0"/>
            </a:endParaRPr>
          </a:p>
        </p:txBody>
      </p:sp>
      <p:pic>
        <p:nvPicPr>
          <p:cNvPr id="7" name="Picture 8" descr="Распакованный клипарт &quot;Сирень&quot; - Клипарты - PSD файлы - Всё для фотошопа - Фотошопинг"/>
          <p:cNvPicPr>
            <a:picLocks noChangeAspect="1" noChangeArrowheads="1" noCrop="1"/>
          </p:cNvPicPr>
          <p:nvPr/>
        </p:nvPicPr>
        <p:blipFill>
          <a:blip r:embed="rId3" cstate="print"/>
          <a:srcRect/>
          <a:stretch>
            <a:fillRect/>
          </a:stretch>
        </p:blipFill>
        <p:spPr bwMode="auto">
          <a:xfrm>
            <a:off x="7380312" y="138314"/>
            <a:ext cx="1636179" cy="2066549"/>
          </a:xfrm>
          <a:prstGeom prst="rect">
            <a:avLst/>
          </a:prstGeom>
          <a:noFill/>
        </p:spPr>
      </p:pic>
      <p:sp>
        <p:nvSpPr>
          <p:cNvPr id="4" name="Стрелка вправо 3"/>
          <p:cNvSpPr/>
          <p:nvPr/>
        </p:nvSpPr>
        <p:spPr>
          <a:xfrm>
            <a:off x="1061989" y="1813356"/>
            <a:ext cx="593805" cy="18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право 9"/>
          <p:cNvSpPr/>
          <p:nvPr/>
        </p:nvSpPr>
        <p:spPr>
          <a:xfrm>
            <a:off x="1078706" y="1103530"/>
            <a:ext cx="593805" cy="18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1061989" y="2672304"/>
            <a:ext cx="593805" cy="20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1078443" y="3432175"/>
            <a:ext cx="593805" cy="20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1061988" y="4170220"/>
            <a:ext cx="593805" cy="2016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pic>
        <p:nvPicPr>
          <p:cNvPr id="1026" name="Picture 2" descr="C:\Users\Юра\Desktop\Рисунок2.jpg"/>
          <p:cNvPicPr>
            <a:picLocks noChangeAspect="1" noChangeArrowheads="1"/>
          </p:cNvPicPr>
          <p:nvPr/>
        </p:nvPicPr>
        <p:blipFill>
          <a:blip r:embed="rId3" cstate="print"/>
          <a:srcRect/>
          <a:stretch>
            <a:fillRect/>
          </a:stretch>
        </p:blipFill>
        <p:spPr bwMode="auto">
          <a:xfrm>
            <a:off x="0" y="-3175"/>
            <a:ext cx="9143999" cy="6864350"/>
          </a:xfrm>
          <a:prstGeom prst="rect">
            <a:avLst/>
          </a:prstGeom>
          <a:noFill/>
        </p:spPr>
      </p:pic>
      <p:sp>
        <p:nvSpPr>
          <p:cNvPr id="6" name="Прямоугольник 5"/>
          <p:cNvSpPr/>
          <p:nvPr/>
        </p:nvSpPr>
        <p:spPr>
          <a:xfrm>
            <a:off x="1403648" y="476672"/>
            <a:ext cx="7056784" cy="1815882"/>
          </a:xfrm>
          <a:prstGeom prst="rect">
            <a:avLst/>
          </a:prstGeom>
        </p:spPr>
        <p:txBody>
          <a:bodyPr wrap="square">
            <a:spAutoFit/>
          </a:bodyPr>
          <a:lstStyle/>
          <a:p>
            <a:pPr algn="ctr"/>
            <a:r>
              <a:rPr lang="ru-RU" sz="2800" dirty="0" smtClean="0">
                <a:solidFill>
                  <a:srgbClr val="7030A0"/>
                </a:solidFill>
                <a:latin typeface="Monotype Corsiva" pitchFamily="66" charset="0"/>
              </a:rPr>
              <a:t>Технология группового обучения – это одно из средств реализации системно-</a:t>
            </a:r>
            <a:r>
              <a:rPr lang="ru-RU" sz="2800" dirty="0" err="1" smtClean="0">
                <a:solidFill>
                  <a:srgbClr val="7030A0"/>
                </a:solidFill>
                <a:latin typeface="Monotype Corsiva" pitchFamily="66" charset="0"/>
              </a:rPr>
              <a:t>деятельностного</a:t>
            </a:r>
            <a:r>
              <a:rPr lang="ru-RU" sz="2800" dirty="0" smtClean="0">
                <a:solidFill>
                  <a:srgbClr val="7030A0"/>
                </a:solidFill>
                <a:latin typeface="Monotype Corsiva" pitchFamily="66" charset="0"/>
              </a:rPr>
              <a:t> подхода и занимает важное место в системе современного обучения.</a:t>
            </a:r>
          </a:p>
        </p:txBody>
      </p:sp>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4250" y="2592067"/>
            <a:ext cx="2602632" cy="4032451"/>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52673" y="3338160"/>
            <a:ext cx="4032450" cy="2594596"/>
          </a:xfrm>
          <a:prstGeom prst="rect">
            <a:avLst/>
          </a:prstGeom>
        </p:spPr>
      </p:pic>
      <p:pic>
        <p:nvPicPr>
          <p:cNvPr id="3" name="Рисунок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27829" y="2619232"/>
            <a:ext cx="2652584" cy="4005286"/>
          </a:xfrm>
          <a:prstGeom prst="rect">
            <a:avLst/>
          </a:prstGeom>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ppt_w</p:attrName>
                                        </p:attrNameLst>
                                      </p:cBhvr>
                                      <p:tavLst>
                                        <p:tav tm="0" fmla="#ppt_w*sin(2.5*pi*$)">
                                          <p:val>
                                            <p:fltVal val="0"/>
                                          </p:val>
                                        </p:tav>
                                        <p:tav tm="100000">
                                          <p:val>
                                            <p:fltVal val="1"/>
                                          </p:val>
                                        </p:tav>
                                      </p:tavLst>
                                    </p:anim>
                                    <p:anim calcmode="lin" valueType="num">
                                      <p:cBhvr>
                                        <p:cTn id="15"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2000"/>
                                        <p:tgtEl>
                                          <p:spTgt spid="3"/>
                                        </p:tgtEl>
                                      </p:cBhvr>
                                    </p:animEffect>
                                    <p:anim calcmode="lin" valueType="num">
                                      <p:cBhvr>
                                        <p:cTn id="29" dur="2000" fill="hold"/>
                                        <p:tgtEl>
                                          <p:spTgt spid="3"/>
                                        </p:tgtEl>
                                        <p:attrNameLst>
                                          <p:attrName>ppt_w</p:attrName>
                                        </p:attrNameLst>
                                      </p:cBhvr>
                                      <p:tavLst>
                                        <p:tav tm="0" fmla="#ppt_w*sin(2.5*pi*$)">
                                          <p:val>
                                            <p:fltVal val="0"/>
                                          </p:val>
                                        </p:tav>
                                        <p:tav tm="100000">
                                          <p:val>
                                            <p:fltVal val="1"/>
                                          </p:val>
                                        </p:tav>
                                      </p:tavLst>
                                    </p:anim>
                                    <p:anim calcmode="lin" valueType="num">
                                      <p:cBhvr>
                                        <p:cTn id="30"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Объект 3"/>
          <p:cNvGraphicFramePr>
            <a:graphicFrameLocks noGrp="1"/>
          </p:cNvGraphicFramePr>
          <p:nvPr>
            <p:ph idx="1"/>
            <p:extLst>
              <p:ext uri="{D42A27DB-BD31-4B8C-83A1-F6EECF244321}">
                <p14:modId xmlns:p14="http://schemas.microsoft.com/office/powerpoint/2010/main" val="701374282"/>
              </p:ext>
            </p:extLst>
          </p:nvPr>
        </p:nvGraphicFramePr>
        <p:xfrm>
          <a:off x="1403648" y="1124744"/>
          <a:ext cx="7283152" cy="3442176"/>
        </p:xfrm>
        <a:graphic>
          <a:graphicData uri="http://schemas.openxmlformats.org/drawingml/2006/table">
            <a:tbl>
              <a:tblPr firstRow="1" bandRow="1">
                <a:tableStyleId>{5C22544A-7EE6-4342-B048-85BDC9FD1C3A}</a:tableStyleId>
              </a:tblPr>
              <a:tblGrid>
                <a:gridCol w="1820788"/>
                <a:gridCol w="1820788"/>
                <a:gridCol w="1820788"/>
                <a:gridCol w="1820788"/>
              </a:tblGrid>
              <a:tr h="430272">
                <a:tc>
                  <a:txBody>
                    <a:bodyPr/>
                    <a:lstStyle/>
                    <a:p>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r>
              <a:tr h="430272">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dirty="0"/>
                    </a:p>
                  </a:txBody>
                  <a:tcPr/>
                </a:tc>
              </a:tr>
            </a:tbl>
          </a:graphicData>
        </a:graphic>
      </p:graphicFrame>
      <p:pic>
        <p:nvPicPr>
          <p:cNvPr id="1026" name="Picture 2" descr="C:\Users\Юра\Desktop\Рисунок2.jpg"/>
          <p:cNvPicPr>
            <a:picLocks noChangeAspect="1" noChangeArrowheads="1"/>
          </p:cNvPicPr>
          <p:nvPr/>
        </p:nvPicPr>
        <p:blipFill>
          <a:blip r:embed="rId2" cstate="print"/>
          <a:srcRect/>
          <a:stretch>
            <a:fillRect/>
          </a:stretch>
        </p:blipFill>
        <p:spPr bwMode="auto">
          <a:xfrm>
            <a:off x="-3298" y="0"/>
            <a:ext cx="9143999" cy="6861174"/>
          </a:xfrm>
          <a:prstGeom prst="rect">
            <a:avLst/>
          </a:prstGeom>
          <a:noFill/>
        </p:spPr>
      </p:pic>
      <p:graphicFrame>
        <p:nvGraphicFramePr>
          <p:cNvPr id="5" name="Таблица 4"/>
          <p:cNvGraphicFramePr>
            <a:graphicFrameLocks noGrp="1"/>
          </p:cNvGraphicFramePr>
          <p:nvPr>
            <p:extLst>
              <p:ext uri="{D42A27DB-BD31-4B8C-83A1-F6EECF244321}">
                <p14:modId xmlns:p14="http://schemas.microsoft.com/office/powerpoint/2010/main" val="1916726786"/>
              </p:ext>
            </p:extLst>
          </p:nvPr>
        </p:nvGraphicFramePr>
        <p:xfrm>
          <a:off x="1524000" y="760601"/>
          <a:ext cx="7162800" cy="5741173"/>
        </p:xfrm>
        <a:graphic>
          <a:graphicData uri="http://schemas.openxmlformats.org/drawingml/2006/table">
            <a:tbl>
              <a:tblPr firstRow="1" bandRow="1">
                <a:tableStyleId>{5C22544A-7EE6-4342-B048-85BDC9FD1C3A}</a:tableStyleId>
              </a:tblPr>
              <a:tblGrid>
                <a:gridCol w="1889212"/>
                <a:gridCol w="1692188"/>
                <a:gridCol w="1790700"/>
                <a:gridCol w="1790700"/>
              </a:tblGrid>
              <a:tr h="1265004">
                <a:tc>
                  <a:txBody>
                    <a:bodyPr/>
                    <a:lstStyle/>
                    <a:p>
                      <a:r>
                        <a:rPr lang="ru-RU" dirty="0" smtClean="0"/>
                        <a:t>Вставь пропущенные гласные в словах:</a:t>
                      </a:r>
                    </a:p>
                  </a:txBody>
                  <a:tcPr/>
                </a:tc>
                <a:tc>
                  <a:txBody>
                    <a:bodyPr/>
                    <a:lstStyle/>
                    <a:p>
                      <a:r>
                        <a:rPr lang="ru-RU" dirty="0" smtClean="0"/>
                        <a:t>+ </a:t>
                      </a:r>
                      <a:r>
                        <a:rPr lang="ru-RU" baseline="0" dirty="0" smtClean="0"/>
                        <a:t>    -</a:t>
                      </a:r>
                      <a:endParaRPr lang="ru-RU" dirty="0"/>
                    </a:p>
                  </a:txBody>
                  <a:tcPr/>
                </a:tc>
                <a:tc>
                  <a:txBody>
                    <a:bodyPr/>
                    <a:lstStyle/>
                    <a:p>
                      <a:endParaRPr lang="ru-RU" dirty="0"/>
                    </a:p>
                  </a:txBody>
                  <a:tcPr/>
                </a:tc>
                <a:tc>
                  <a:txBody>
                    <a:bodyPr/>
                    <a:lstStyle/>
                    <a:p>
                      <a:r>
                        <a:rPr lang="ru-RU" dirty="0" smtClean="0"/>
                        <a:t>+    -</a:t>
                      </a:r>
                      <a:endParaRPr lang="ru-RU" dirty="0"/>
                    </a:p>
                  </a:txBody>
                  <a:tcPr/>
                </a:tc>
              </a:tr>
              <a:tr h="389232">
                <a:tc>
                  <a:txBody>
                    <a:bodyPr/>
                    <a:lstStyle/>
                    <a:p>
                      <a:r>
                        <a:rPr lang="ru-RU" dirty="0" smtClean="0"/>
                        <a:t>Д…жди</a:t>
                      </a:r>
                      <a:endParaRPr lang="ru-RU" dirty="0"/>
                    </a:p>
                  </a:txBody>
                  <a:tcPr/>
                </a:tc>
                <a:tc>
                  <a:txBody>
                    <a:bodyPr/>
                    <a:lstStyle/>
                    <a:p>
                      <a:endParaRPr lang="ru-RU" dirty="0"/>
                    </a:p>
                  </a:txBody>
                  <a:tcPr/>
                </a:tc>
                <a:tc>
                  <a:txBody>
                    <a:bodyPr/>
                    <a:lstStyle/>
                    <a:p>
                      <a:r>
                        <a:rPr lang="ru-RU" dirty="0" smtClean="0"/>
                        <a:t>Г…</a:t>
                      </a:r>
                      <a:r>
                        <a:rPr lang="ru-RU" dirty="0" err="1" smtClean="0"/>
                        <a:t>ра</a:t>
                      </a:r>
                      <a:endParaRPr lang="ru-RU" dirty="0"/>
                    </a:p>
                  </a:txBody>
                  <a:tcPr/>
                </a:tc>
                <a:tc>
                  <a:txBody>
                    <a:bodyPr/>
                    <a:lstStyle/>
                    <a:p>
                      <a:endParaRPr lang="ru-RU" dirty="0"/>
                    </a:p>
                  </a:txBody>
                  <a:tcPr/>
                </a:tc>
              </a:tr>
              <a:tr h="389232">
                <a:tc>
                  <a:txBody>
                    <a:bodyPr/>
                    <a:lstStyle/>
                    <a:p>
                      <a:r>
                        <a:rPr lang="ru-RU" dirty="0" smtClean="0"/>
                        <a:t>Л…сток</a:t>
                      </a:r>
                      <a:endParaRPr lang="ru-RU" dirty="0"/>
                    </a:p>
                  </a:txBody>
                  <a:tcPr/>
                </a:tc>
                <a:tc>
                  <a:txBody>
                    <a:bodyPr/>
                    <a:lstStyle/>
                    <a:p>
                      <a:endParaRPr lang="ru-RU" dirty="0"/>
                    </a:p>
                  </a:txBody>
                  <a:tcPr/>
                </a:tc>
                <a:tc>
                  <a:txBody>
                    <a:bodyPr/>
                    <a:lstStyle/>
                    <a:p>
                      <a:r>
                        <a:rPr lang="ru-RU" dirty="0" smtClean="0"/>
                        <a:t>П…суда</a:t>
                      </a:r>
                      <a:endParaRPr lang="ru-RU" dirty="0"/>
                    </a:p>
                  </a:txBody>
                  <a:tcPr/>
                </a:tc>
                <a:tc>
                  <a:txBody>
                    <a:bodyPr/>
                    <a:lstStyle/>
                    <a:p>
                      <a:endParaRPr lang="ru-RU" dirty="0"/>
                    </a:p>
                  </a:txBody>
                  <a:tcPr/>
                </a:tc>
              </a:tr>
              <a:tr h="389232">
                <a:tc>
                  <a:txBody>
                    <a:bodyPr/>
                    <a:lstStyle/>
                    <a:p>
                      <a:r>
                        <a:rPr lang="ru-RU" dirty="0" err="1" smtClean="0"/>
                        <a:t>Вр</a:t>
                      </a:r>
                      <a:r>
                        <a:rPr lang="ru-RU" dirty="0" smtClean="0"/>
                        <a:t>…</a:t>
                      </a:r>
                      <a:r>
                        <a:rPr lang="ru-RU" dirty="0" err="1" smtClean="0"/>
                        <a:t>чи</a:t>
                      </a:r>
                      <a:endParaRPr lang="ru-RU" dirty="0"/>
                    </a:p>
                  </a:txBody>
                  <a:tcPr/>
                </a:tc>
                <a:tc>
                  <a:txBody>
                    <a:bodyPr/>
                    <a:lstStyle/>
                    <a:p>
                      <a:endParaRPr lang="ru-RU" dirty="0"/>
                    </a:p>
                  </a:txBody>
                  <a:tcPr/>
                </a:tc>
                <a:tc>
                  <a:txBody>
                    <a:bodyPr/>
                    <a:lstStyle/>
                    <a:p>
                      <a:r>
                        <a:rPr lang="ru-RU" dirty="0" smtClean="0"/>
                        <a:t>К…пуста</a:t>
                      </a:r>
                      <a:endParaRPr lang="ru-RU" dirty="0"/>
                    </a:p>
                  </a:txBody>
                  <a:tcPr/>
                </a:tc>
                <a:tc>
                  <a:txBody>
                    <a:bodyPr/>
                    <a:lstStyle/>
                    <a:p>
                      <a:endParaRPr lang="ru-RU" dirty="0"/>
                    </a:p>
                  </a:txBody>
                  <a:tcPr/>
                </a:tc>
              </a:tr>
              <a:tr h="389232">
                <a:tc>
                  <a:txBody>
                    <a:bodyPr/>
                    <a:lstStyle/>
                    <a:p>
                      <a:r>
                        <a:rPr lang="ru-RU" dirty="0" err="1" smtClean="0"/>
                        <a:t>Сах</a:t>
                      </a:r>
                      <a:r>
                        <a:rPr lang="ru-RU" dirty="0" smtClean="0"/>
                        <a:t>…р</a:t>
                      </a:r>
                      <a:endParaRPr lang="ru-RU" dirty="0"/>
                    </a:p>
                  </a:txBody>
                  <a:tcPr/>
                </a:tc>
                <a:tc>
                  <a:txBody>
                    <a:bodyPr/>
                    <a:lstStyle/>
                    <a:p>
                      <a:endParaRPr lang="ru-RU" dirty="0"/>
                    </a:p>
                  </a:txBody>
                  <a:tcPr/>
                </a:tc>
                <a:tc>
                  <a:txBody>
                    <a:bodyPr/>
                    <a:lstStyle/>
                    <a:p>
                      <a:r>
                        <a:rPr lang="ru-RU" dirty="0" err="1" smtClean="0"/>
                        <a:t>Сн</a:t>
                      </a:r>
                      <a:r>
                        <a:rPr lang="ru-RU" dirty="0" smtClean="0"/>
                        <a:t>…</a:t>
                      </a:r>
                      <a:r>
                        <a:rPr lang="ru-RU" dirty="0" err="1" smtClean="0"/>
                        <a:t>говик</a:t>
                      </a:r>
                      <a:endParaRPr lang="ru-RU" dirty="0"/>
                    </a:p>
                  </a:txBody>
                  <a:tcPr/>
                </a:tc>
                <a:tc>
                  <a:txBody>
                    <a:bodyPr/>
                    <a:lstStyle/>
                    <a:p>
                      <a:endParaRPr lang="ru-RU" dirty="0"/>
                    </a:p>
                  </a:txBody>
                  <a:tcPr/>
                </a:tc>
              </a:tr>
              <a:tr h="389232">
                <a:tc>
                  <a:txBody>
                    <a:bodyPr/>
                    <a:lstStyle/>
                    <a:p>
                      <a:r>
                        <a:rPr lang="ru-RU" dirty="0" smtClean="0"/>
                        <a:t>Р…</a:t>
                      </a:r>
                      <a:r>
                        <a:rPr lang="ru-RU" dirty="0" err="1" smtClean="0"/>
                        <a:t>сунок</a:t>
                      </a:r>
                      <a:endParaRPr lang="ru-RU" dirty="0"/>
                    </a:p>
                  </a:txBody>
                  <a:tcPr/>
                </a:tc>
                <a:tc>
                  <a:txBody>
                    <a:bodyPr/>
                    <a:lstStyle/>
                    <a:p>
                      <a:endParaRPr lang="ru-RU" dirty="0"/>
                    </a:p>
                  </a:txBody>
                  <a:tcPr/>
                </a:tc>
                <a:tc>
                  <a:txBody>
                    <a:bodyPr/>
                    <a:lstStyle/>
                    <a:p>
                      <a:r>
                        <a:rPr lang="ru-RU" dirty="0" err="1" smtClean="0"/>
                        <a:t>Стр</a:t>
                      </a:r>
                      <a:r>
                        <a:rPr lang="ru-RU" dirty="0" smtClean="0"/>
                        <a:t>…</a:t>
                      </a:r>
                      <a:r>
                        <a:rPr lang="ru-RU" dirty="0" err="1" smtClean="0"/>
                        <a:t>жи</a:t>
                      </a:r>
                      <a:endParaRPr lang="ru-RU" dirty="0"/>
                    </a:p>
                  </a:txBody>
                  <a:tcPr/>
                </a:tc>
                <a:tc>
                  <a:txBody>
                    <a:bodyPr/>
                    <a:lstStyle/>
                    <a:p>
                      <a:endParaRPr lang="ru-RU" dirty="0"/>
                    </a:p>
                  </a:txBody>
                  <a:tcPr/>
                </a:tc>
              </a:tr>
              <a:tr h="389232">
                <a:tc>
                  <a:txBody>
                    <a:bodyPr/>
                    <a:lstStyle/>
                    <a:p>
                      <a:r>
                        <a:rPr lang="ru-RU" dirty="0" smtClean="0"/>
                        <a:t>Х…</a:t>
                      </a:r>
                      <a:r>
                        <a:rPr lang="ru-RU" dirty="0" err="1" smtClean="0"/>
                        <a:t>лмы</a:t>
                      </a:r>
                      <a:endParaRPr lang="ru-RU" dirty="0"/>
                    </a:p>
                  </a:txBody>
                  <a:tcPr/>
                </a:tc>
                <a:tc>
                  <a:txBody>
                    <a:bodyPr/>
                    <a:lstStyle/>
                    <a:p>
                      <a:endParaRPr lang="ru-RU" dirty="0"/>
                    </a:p>
                  </a:txBody>
                  <a:tcPr/>
                </a:tc>
                <a:tc>
                  <a:txBody>
                    <a:bodyPr/>
                    <a:lstStyle/>
                    <a:p>
                      <a:r>
                        <a:rPr lang="ru-RU" dirty="0" smtClean="0"/>
                        <a:t>Л…</a:t>
                      </a:r>
                      <a:r>
                        <a:rPr lang="ru-RU" dirty="0" err="1" smtClean="0"/>
                        <a:t>гушка</a:t>
                      </a:r>
                      <a:endParaRPr lang="ru-RU" dirty="0"/>
                    </a:p>
                  </a:txBody>
                  <a:tcPr/>
                </a:tc>
                <a:tc>
                  <a:txBody>
                    <a:bodyPr/>
                    <a:lstStyle/>
                    <a:p>
                      <a:endParaRPr lang="ru-RU" dirty="0"/>
                    </a:p>
                  </a:txBody>
                  <a:tcPr/>
                </a:tc>
              </a:tr>
              <a:tr h="2140777">
                <a:tc>
                  <a:txBody>
                    <a:bodyPr/>
                    <a:lstStyle/>
                    <a:p>
                      <a:r>
                        <a:rPr lang="ru-RU" b="1" dirty="0" smtClean="0"/>
                        <a:t>Самооценка</a:t>
                      </a:r>
                    </a:p>
                    <a:p>
                      <a:r>
                        <a:rPr lang="ru-RU" b="1" dirty="0" smtClean="0"/>
                        <a:t>по эталону</a:t>
                      </a:r>
                    </a:p>
                    <a:p>
                      <a:r>
                        <a:rPr lang="ru-RU" b="1" dirty="0" smtClean="0"/>
                        <a:t>Регламент:2 минуты</a:t>
                      </a:r>
                      <a:endParaRPr lang="ru-RU" b="1" dirty="0"/>
                    </a:p>
                  </a:txBody>
                  <a:tcPr/>
                </a:tc>
                <a:tc>
                  <a:txBody>
                    <a:bodyPr/>
                    <a:lstStyle/>
                    <a:p>
                      <a:r>
                        <a:rPr lang="ru-RU" b="1" dirty="0" smtClean="0"/>
                        <a:t>Если все правильные ответы: 5</a:t>
                      </a:r>
                    </a:p>
                    <a:p>
                      <a:r>
                        <a:rPr lang="ru-RU" b="1" dirty="0" smtClean="0"/>
                        <a:t>Одна ошибка:</a:t>
                      </a:r>
                      <a:r>
                        <a:rPr lang="ru-RU" b="1" baseline="0" dirty="0" smtClean="0"/>
                        <a:t> 4</a:t>
                      </a:r>
                    </a:p>
                    <a:p>
                      <a:r>
                        <a:rPr lang="ru-RU" b="1" baseline="0" dirty="0" smtClean="0"/>
                        <a:t>2 и более ошибок: 3</a:t>
                      </a:r>
                      <a:endParaRPr lang="ru-RU" b="1" dirty="0"/>
                    </a:p>
                  </a:txBody>
                  <a:tcPr/>
                </a:tc>
                <a:tc>
                  <a:txBody>
                    <a:bodyPr/>
                    <a:lstStyle/>
                    <a:p>
                      <a:endParaRPr lang="ru-RU"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Оценка:</a:t>
                      </a:r>
                    </a:p>
                    <a:p>
                      <a:endParaRPr lang="ru-RU" dirty="0"/>
                    </a:p>
                  </a:txBody>
                  <a:tcPr/>
                </a:tc>
              </a:tr>
            </a:tbl>
          </a:graphicData>
        </a:graphic>
      </p:graphicFrame>
      <p:sp>
        <p:nvSpPr>
          <p:cNvPr id="7" name="Прямоугольник 6"/>
          <p:cNvSpPr/>
          <p:nvPr/>
        </p:nvSpPr>
        <p:spPr>
          <a:xfrm>
            <a:off x="2267744" y="116632"/>
            <a:ext cx="4536504" cy="400110"/>
          </a:xfrm>
          <a:prstGeom prst="rect">
            <a:avLst/>
          </a:prstGeom>
        </p:spPr>
        <p:txBody>
          <a:bodyPr wrap="square">
            <a:spAutoFit/>
          </a:bodyPr>
          <a:lstStyle/>
          <a:p>
            <a:pPr algn="ctr"/>
            <a:r>
              <a:rPr lang="ru-RU" sz="2000" dirty="0" smtClean="0">
                <a:solidFill>
                  <a:srgbClr val="7030A0"/>
                </a:solidFill>
                <a:latin typeface="Monotype Corsiva" pitchFamily="66" charset="0"/>
              </a:rPr>
              <a:t>Задание для парной работы: (карточки</a:t>
            </a:r>
            <a:r>
              <a:rPr lang="ru-RU" sz="2000" dirty="0" smtClean="0">
                <a:solidFill>
                  <a:srgbClr val="7030A0"/>
                </a:solidFill>
                <a:latin typeface="Monotype Corsiva" pitchFamily="66" charset="0"/>
              </a:rPr>
              <a:t>)</a:t>
            </a:r>
          </a:p>
        </p:txBody>
      </p:sp>
      <p:sp>
        <p:nvSpPr>
          <p:cNvPr id="8" name="Стрелка вправо 7"/>
          <p:cNvSpPr/>
          <p:nvPr/>
        </p:nvSpPr>
        <p:spPr>
          <a:xfrm>
            <a:off x="2771800" y="4780608"/>
            <a:ext cx="504261" cy="150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C:\Users\Юра\Desktop\Рисунок2.jpg"/>
          <p:cNvPicPr>
            <a:picLocks noChangeAspect="1" noChangeArrowheads="1"/>
          </p:cNvPicPr>
          <p:nvPr/>
        </p:nvPicPr>
        <p:blipFill>
          <a:blip r:embed="rId3" cstate="print"/>
          <a:srcRect/>
          <a:stretch>
            <a:fillRect/>
          </a:stretch>
        </p:blipFill>
        <p:spPr bwMode="auto">
          <a:xfrm>
            <a:off x="0" y="-3175"/>
            <a:ext cx="9143999" cy="6864350"/>
          </a:xfrm>
          <a:prstGeom prst="rect">
            <a:avLst/>
          </a:prstGeom>
          <a:noFill/>
        </p:spPr>
      </p:pic>
      <p:sp>
        <p:nvSpPr>
          <p:cNvPr id="7" name="TextBox 6"/>
          <p:cNvSpPr txBox="1"/>
          <p:nvPr/>
        </p:nvSpPr>
        <p:spPr>
          <a:xfrm>
            <a:off x="1475656" y="404664"/>
            <a:ext cx="6912768" cy="707886"/>
          </a:xfrm>
          <a:prstGeom prst="rect">
            <a:avLst/>
          </a:prstGeom>
          <a:noFill/>
        </p:spPr>
        <p:txBody>
          <a:bodyPr wrap="square" rtlCol="0">
            <a:spAutoFit/>
          </a:bodyPr>
          <a:lstStyle/>
          <a:p>
            <a:pPr algn="ctr"/>
            <a:r>
              <a:rPr lang="ru-RU" sz="2000" i="1" dirty="0" smtClean="0">
                <a:solidFill>
                  <a:srgbClr val="7030A0"/>
                </a:solidFill>
                <a:latin typeface="Times New Roman" pitchFamily="18" charset="0"/>
                <a:cs typeface="Times New Roman" pitchFamily="18" charset="0"/>
              </a:rPr>
              <a:t> </a:t>
            </a:r>
          </a:p>
          <a:p>
            <a:pPr algn="ctr"/>
            <a:endParaRPr lang="ru-RU" sz="2000" i="1" dirty="0" smtClean="0">
              <a:solidFill>
                <a:srgbClr val="7030A0"/>
              </a:solidFill>
              <a:latin typeface="Times New Roman" pitchFamily="18" charset="0"/>
              <a:cs typeface="Times New Roman" pitchFamily="18" charset="0"/>
            </a:endParaRPr>
          </a:p>
        </p:txBody>
      </p:sp>
      <p:pic>
        <p:nvPicPr>
          <p:cNvPr id="10" name="2.mp3">
            <a:hlinkClick r:id="" action="ppaction://media"/>
          </p:cNvPr>
          <p:cNvPicPr>
            <a:picLocks noGrp="1" noRot="1" noChangeAspect="1"/>
          </p:cNvPicPr>
          <p:nvPr>
            <p:ph idx="1"/>
            <a:audioFile r:link="rId1"/>
          </p:nvPr>
        </p:nvPicPr>
        <p:blipFill>
          <a:blip r:embed="rId4" cstate="print"/>
          <a:stretch>
            <a:fillRect/>
          </a:stretch>
        </p:blipFill>
        <p:spPr>
          <a:xfrm>
            <a:off x="1331640" y="260648"/>
            <a:ext cx="304800" cy="304800"/>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378688175"/>
              </p:ext>
            </p:extLst>
          </p:nvPr>
        </p:nvGraphicFramePr>
        <p:xfrm>
          <a:off x="1335377" y="556834"/>
          <a:ext cx="6864424" cy="5741173"/>
        </p:xfrm>
        <a:graphic>
          <a:graphicData uri="http://schemas.openxmlformats.org/drawingml/2006/table">
            <a:tbl>
              <a:tblPr firstRow="1" bandRow="1">
                <a:tableStyleId>{5C22544A-7EE6-4342-B048-85BDC9FD1C3A}</a:tableStyleId>
              </a:tblPr>
              <a:tblGrid>
                <a:gridCol w="1810514"/>
                <a:gridCol w="1621698"/>
                <a:gridCol w="1716106"/>
                <a:gridCol w="1716106"/>
              </a:tblGrid>
              <a:tr h="1265004">
                <a:tc>
                  <a:txBody>
                    <a:bodyPr/>
                    <a:lstStyle/>
                    <a:p>
                      <a:r>
                        <a:rPr lang="ru-RU" dirty="0" smtClean="0"/>
                        <a:t>Вставь пропущенные гласные в словах:</a:t>
                      </a:r>
                    </a:p>
                  </a:txBody>
                  <a:tcPr/>
                </a:tc>
                <a:tc>
                  <a:txBody>
                    <a:bodyPr/>
                    <a:lstStyle/>
                    <a:p>
                      <a:r>
                        <a:rPr lang="ru-RU" dirty="0" smtClean="0"/>
                        <a:t>+ </a:t>
                      </a:r>
                      <a:r>
                        <a:rPr lang="ru-RU" baseline="0" dirty="0" smtClean="0"/>
                        <a:t>    -</a:t>
                      </a:r>
                      <a:endParaRPr lang="ru-RU" dirty="0"/>
                    </a:p>
                  </a:txBody>
                  <a:tcPr/>
                </a:tc>
                <a:tc>
                  <a:txBody>
                    <a:bodyPr/>
                    <a:lstStyle/>
                    <a:p>
                      <a:endParaRPr lang="ru-RU" dirty="0"/>
                    </a:p>
                  </a:txBody>
                  <a:tcPr/>
                </a:tc>
                <a:tc>
                  <a:txBody>
                    <a:bodyPr/>
                    <a:lstStyle/>
                    <a:p>
                      <a:r>
                        <a:rPr lang="ru-RU" dirty="0" smtClean="0"/>
                        <a:t>+    -</a:t>
                      </a:r>
                      <a:endParaRPr lang="ru-RU" dirty="0"/>
                    </a:p>
                  </a:txBody>
                  <a:tcPr/>
                </a:tc>
              </a:tr>
              <a:tr h="389232">
                <a:tc>
                  <a:txBody>
                    <a:bodyPr/>
                    <a:lstStyle/>
                    <a:p>
                      <a:r>
                        <a:rPr lang="ru-RU" dirty="0" smtClean="0"/>
                        <a:t>Д…жди</a:t>
                      </a:r>
                      <a:endParaRPr lang="ru-RU" dirty="0"/>
                    </a:p>
                  </a:txBody>
                  <a:tcPr/>
                </a:tc>
                <a:tc>
                  <a:txBody>
                    <a:bodyPr/>
                    <a:lstStyle/>
                    <a:p>
                      <a:r>
                        <a:rPr lang="ru-RU" dirty="0" smtClean="0"/>
                        <a:t>Дожди</a:t>
                      </a:r>
                      <a:endParaRPr lang="ru-RU" dirty="0"/>
                    </a:p>
                  </a:txBody>
                  <a:tcPr/>
                </a:tc>
                <a:tc>
                  <a:txBody>
                    <a:bodyPr/>
                    <a:lstStyle/>
                    <a:p>
                      <a:r>
                        <a:rPr lang="ru-RU" dirty="0" smtClean="0"/>
                        <a:t>Г…</a:t>
                      </a:r>
                      <a:r>
                        <a:rPr lang="ru-RU" dirty="0" err="1" smtClean="0"/>
                        <a:t>ра</a:t>
                      </a:r>
                      <a:endParaRPr lang="ru-RU" dirty="0"/>
                    </a:p>
                  </a:txBody>
                  <a:tcPr/>
                </a:tc>
                <a:tc>
                  <a:txBody>
                    <a:bodyPr/>
                    <a:lstStyle/>
                    <a:p>
                      <a:r>
                        <a:rPr lang="ru-RU" dirty="0" smtClean="0"/>
                        <a:t>Гора</a:t>
                      </a:r>
                      <a:endParaRPr lang="ru-RU" dirty="0"/>
                    </a:p>
                  </a:txBody>
                  <a:tcPr/>
                </a:tc>
              </a:tr>
              <a:tr h="389232">
                <a:tc>
                  <a:txBody>
                    <a:bodyPr/>
                    <a:lstStyle/>
                    <a:p>
                      <a:r>
                        <a:rPr lang="ru-RU" dirty="0" smtClean="0"/>
                        <a:t>Л…сток</a:t>
                      </a:r>
                      <a:endParaRPr lang="ru-RU" dirty="0"/>
                    </a:p>
                  </a:txBody>
                  <a:tcPr/>
                </a:tc>
                <a:tc>
                  <a:txBody>
                    <a:bodyPr/>
                    <a:lstStyle/>
                    <a:p>
                      <a:r>
                        <a:rPr lang="ru-RU" dirty="0" smtClean="0"/>
                        <a:t>Листок</a:t>
                      </a:r>
                      <a:endParaRPr lang="ru-RU" dirty="0"/>
                    </a:p>
                  </a:txBody>
                  <a:tcPr/>
                </a:tc>
                <a:tc>
                  <a:txBody>
                    <a:bodyPr/>
                    <a:lstStyle/>
                    <a:p>
                      <a:r>
                        <a:rPr lang="ru-RU" dirty="0" smtClean="0"/>
                        <a:t>П…суда</a:t>
                      </a:r>
                      <a:endParaRPr lang="ru-RU" dirty="0"/>
                    </a:p>
                  </a:txBody>
                  <a:tcPr/>
                </a:tc>
                <a:tc>
                  <a:txBody>
                    <a:bodyPr/>
                    <a:lstStyle/>
                    <a:p>
                      <a:r>
                        <a:rPr lang="ru-RU" dirty="0" smtClean="0"/>
                        <a:t>Посуда</a:t>
                      </a:r>
                      <a:endParaRPr lang="ru-RU" dirty="0"/>
                    </a:p>
                  </a:txBody>
                  <a:tcPr/>
                </a:tc>
              </a:tr>
              <a:tr h="389232">
                <a:tc>
                  <a:txBody>
                    <a:bodyPr/>
                    <a:lstStyle/>
                    <a:p>
                      <a:r>
                        <a:rPr lang="ru-RU" dirty="0" err="1" smtClean="0"/>
                        <a:t>Вр</a:t>
                      </a:r>
                      <a:r>
                        <a:rPr lang="ru-RU" dirty="0" smtClean="0"/>
                        <a:t>…</a:t>
                      </a:r>
                      <a:r>
                        <a:rPr lang="ru-RU" dirty="0" err="1" smtClean="0"/>
                        <a:t>чи</a:t>
                      </a:r>
                      <a:endParaRPr lang="ru-RU" dirty="0"/>
                    </a:p>
                  </a:txBody>
                  <a:tcPr/>
                </a:tc>
                <a:tc>
                  <a:txBody>
                    <a:bodyPr/>
                    <a:lstStyle/>
                    <a:p>
                      <a:r>
                        <a:rPr lang="ru-RU" dirty="0" smtClean="0"/>
                        <a:t>Врачи</a:t>
                      </a:r>
                      <a:endParaRPr lang="ru-RU" dirty="0"/>
                    </a:p>
                  </a:txBody>
                  <a:tcPr/>
                </a:tc>
                <a:tc>
                  <a:txBody>
                    <a:bodyPr/>
                    <a:lstStyle/>
                    <a:p>
                      <a:r>
                        <a:rPr lang="ru-RU" dirty="0" smtClean="0"/>
                        <a:t>К…пуста</a:t>
                      </a:r>
                      <a:endParaRPr lang="ru-RU" dirty="0"/>
                    </a:p>
                  </a:txBody>
                  <a:tcPr/>
                </a:tc>
                <a:tc>
                  <a:txBody>
                    <a:bodyPr/>
                    <a:lstStyle/>
                    <a:p>
                      <a:r>
                        <a:rPr lang="ru-RU" dirty="0" smtClean="0"/>
                        <a:t>Капуста</a:t>
                      </a:r>
                      <a:endParaRPr lang="ru-RU" dirty="0"/>
                    </a:p>
                  </a:txBody>
                  <a:tcPr/>
                </a:tc>
              </a:tr>
              <a:tr h="389232">
                <a:tc>
                  <a:txBody>
                    <a:bodyPr/>
                    <a:lstStyle/>
                    <a:p>
                      <a:r>
                        <a:rPr lang="ru-RU" dirty="0" err="1" smtClean="0"/>
                        <a:t>Сах</a:t>
                      </a:r>
                      <a:r>
                        <a:rPr lang="ru-RU" dirty="0" smtClean="0"/>
                        <a:t>…р</a:t>
                      </a:r>
                      <a:endParaRPr lang="ru-RU" dirty="0"/>
                    </a:p>
                  </a:txBody>
                  <a:tcPr/>
                </a:tc>
                <a:tc>
                  <a:txBody>
                    <a:bodyPr/>
                    <a:lstStyle/>
                    <a:p>
                      <a:r>
                        <a:rPr lang="ru-RU" dirty="0" smtClean="0"/>
                        <a:t>Сахар</a:t>
                      </a:r>
                      <a:endParaRPr lang="ru-RU" dirty="0"/>
                    </a:p>
                  </a:txBody>
                  <a:tcPr/>
                </a:tc>
                <a:tc>
                  <a:txBody>
                    <a:bodyPr/>
                    <a:lstStyle/>
                    <a:p>
                      <a:r>
                        <a:rPr lang="ru-RU" dirty="0" err="1" smtClean="0"/>
                        <a:t>Сн</a:t>
                      </a:r>
                      <a:r>
                        <a:rPr lang="ru-RU" dirty="0" smtClean="0"/>
                        <a:t>…</a:t>
                      </a:r>
                      <a:r>
                        <a:rPr lang="ru-RU" dirty="0" err="1" smtClean="0"/>
                        <a:t>говик</a:t>
                      </a:r>
                      <a:endParaRPr lang="ru-RU" dirty="0"/>
                    </a:p>
                  </a:txBody>
                  <a:tcPr/>
                </a:tc>
                <a:tc>
                  <a:txBody>
                    <a:bodyPr/>
                    <a:lstStyle/>
                    <a:p>
                      <a:r>
                        <a:rPr lang="ru-RU" dirty="0" smtClean="0"/>
                        <a:t>Снеговик</a:t>
                      </a:r>
                      <a:endParaRPr lang="ru-RU" dirty="0"/>
                    </a:p>
                  </a:txBody>
                  <a:tcPr/>
                </a:tc>
              </a:tr>
              <a:tr h="389232">
                <a:tc>
                  <a:txBody>
                    <a:bodyPr/>
                    <a:lstStyle/>
                    <a:p>
                      <a:r>
                        <a:rPr lang="ru-RU" dirty="0" smtClean="0"/>
                        <a:t>Р…</a:t>
                      </a:r>
                      <a:r>
                        <a:rPr lang="ru-RU" dirty="0" err="1" smtClean="0"/>
                        <a:t>сунок</a:t>
                      </a:r>
                      <a:endParaRPr lang="ru-RU" dirty="0"/>
                    </a:p>
                  </a:txBody>
                  <a:tcPr/>
                </a:tc>
                <a:tc>
                  <a:txBody>
                    <a:bodyPr/>
                    <a:lstStyle/>
                    <a:p>
                      <a:r>
                        <a:rPr lang="ru-RU" dirty="0" smtClean="0"/>
                        <a:t>Рисунок</a:t>
                      </a:r>
                      <a:endParaRPr lang="ru-RU" dirty="0"/>
                    </a:p>
                  </a:txBody>
                  <a:tcPr/>
                </a:tc>
                <a:tc>
                  <a:txBody>
                    <a:bodyPr/>
                    <a:lstStyle/>
                    <a:p>
                      <a:r>
                        <a:rPr lang="ru-RU" dirty="0" err="1" smtClean="0"/>
                        <a:t>Стр</a:t>
                      </a:r>
                      <a:r>
                        <a:rPr lang="ru-RU" dirty="0" smtClean="0"/>
                        <a:t>…</a:t>
                      </a:r>
                      <a:r>
                        <a:rPr lang="ru-RU" dirty="0" err="1" smtClean="0"/>
                        <a:t>жи</a:t>
                      </a:r>
                      <a:endParaRPr lang="ru-RU" dirty="0"/>
                    </a:p>
                  </a:txBody>
                  <a:tcPr/>
                </a:tc>
                <a:tc>
                  <a:txBody>
                    <a:bodyPr/>
                    <a:lstStyle/>
                    <a:p>
                      <a:r>
                        <a:rPr lang="ru-RU" dirty="0" smtClean="0"/>
                        <a:t>Стрижи</a:t>
                      </a:r>
                      <a:endParaRPr lang="ru-RU" dirty="0"/>
                    </a:p>
                  </a:txBody>
                  <a:tcPr/>
                </a:tc>
              </a:tr>
              <a:tr h="389232">
                <a:tc>
                  <a:txBody>
                    <a:bodyPr/>
                    <a:lstStyle/>
                    <a:p>
                      <a:r>
                        <a:rPr lang="ru-RU" dirty="0" smtClean="0"/>
                        <a:t>Х…</a:t>
                      </a:r>
                      <a:r>
                        <a:rPr lang="ru-RU" dirty="0" err="1" smtClean="0"/>
                        <a:t>лмы</a:t>
                      </a:r>
                      <a:endParaRPr lang="ru-RU" dirty="0"/>
                    </a:p>
                  </a:txBody>
                  <a:tcPr/>
                </a:tc>
                <a:tc>
                  <a:txBody>
                    <a:bodyPr/>
                    <a:lstStyle/>
                    <a:p>
                      <a:r>
                        <a:rPr lang="ru-RU" dirty="0" smtClean="0"/>
                        <a:t>Холмы</a:t>
                      </a:r>
                      <a:endParaRPr lang="ru-RU" dirty="0"/>
                    </a:p>
                  </a:txBody>
                  <a:tcPr/>
                </a:tc>
                <a:tc>
                  <a:txBody>
                    <a:bodyPr/>
                    <a:lstStyle/>
                    <a:p>
                      <a:r>
                        <a:rPr lang="ru-RU" dirty="0" smtClean="0"/>
                        <a:t>Л…</a:t>
                      </a:r>
                      <a:r>
                        <a:rPr lang="ru-RU" dirty="0" err="1" smtClean="0"/>
                        <a:t>гушка</a:t>
                      </a:r>
                      <a:endParaRPr lang="ru-RU" dirty="0"/>
                    </a:p>
                  </a:txBody>
                  <a:tcPr/>
                </a:tc>
                <a:tc>
                  <a:txBody>
                    <a:bodyPr/>
                    <a:lstStyle/>
                    <a:p>
                      <a:r>
                        <a:rPr lang="ru-RU" dirty="0" smtClean="0"/>
                        <a:t>Лягушка</a:t>
                      </a:r>
                      <a:endParaRPr lang="ru-RU" dirty="0"/>
                    </a:p>
                  </a:txBody>
                  <a:tcPr/>
                </a:tc>
              </a:tr>
              <a:tr h="2140777">
                <a:tc>
                  <a:txBody>
                    <a:bodyPr/>
                    <a:lstStyle/>
                    <a:p>
                      <a:r>
                        <a:rPr lang="ru-RU" b="1" dirty="0" smtClean="0"/>
                        <a:t>Самооценка</a:t>
                      </a:r>
                    </a:p>
                    <a:p>
                      <a:r>
                        <a:rPr lang="ru-RU" b="1" dirty="0" smtClean="0"/>
                        <a:t>по эталону</a:t>
                      </a:r>
                    </a:p>
                    <a:p>
                      <a:r>
                        <a:rPr lang="ru-RU" b="1" dirty="0" smtClean="0"/>
                        <a:t>Регламент:2 минуты</a:t>
                      </a:r>
                    </a:p>
                    <a:p>
                      <a:endParaRPr lang="ru-RU" b="1" dirty="0" smtClean="0"/>
                    </a:p>
                    <a:p>
                      <a:endParaRPr lang="ru-RU" b="1" dirty="0"/>
                    </a:p>
                  </a:txBody>
                  <a:tcPr/>
                </a:tc>
                <a:tc>
                  <a:txBody>
                    <a:bodyPr/>
                    <a:lstStyle/>
                    <a:p>
                      <a:r>
                        <a:rPr lang="ru-RU" b="1" dirty="0" smtClean="0"/>
                        <a:t>Если все правильные ответы: 5</a:t>
                      </a:r>
                    </a:p>
                    <a:p>
                      <a:r>
                        <a:rPr lang="ru-RU" b="1" dirty="0" smtClean="0"/>
                        <a:t>Одна ошибка:</a:t>
                      </a:r>
                      <a:r>
                        <a:rPr lang="ru-RU" b="1" baseline="0" dirty="0" smtClean="0"/>
                        <a:t> 4</a:t>
                      </a:r>
                    </a:p>
                    <a:p>
                      <a:r>
                        <a:rPr lang="ru-RU" b="1" baseline="0" dirty="0" smtClean="0"/>
                        <a:t>2 и более ошибок: 3</a:t>
                      </a:r>
                      <a:endParaRPr lang="ru-RU" b="1" dirty="0"/>
                    </a:p>
                  </a:txBody>
                  <a:tcPr/>
                </a:tc>
                <a:tc>
                  <a:txBody>
                    <a:bodyPr/>
                    <a:lstStyle/>
                    <a:p>
                      <a:endParaRPr lang="ru-RU"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1" dirty="0" smtClean="0"/>
                        <a:t>Оценка:5</a:t>
                      </a:r>
                    </a:p>
                    <a:p>
                      <a:endParaRPr lang="ru-RU" dirty="0"/>
                    </a:p>
                  </a:txBody>
                  <a:tcPr/>
                </a:tc>
              </a:tr>
            </a:tbl>
          </a:graphicData>
        </a:graphic>
      </p:graphicFrame>
      <p:sp>
        <p:nvSpPr>
          <p:cNvPr id="11" name="Стрелка вправо 10"/>
          <p:cNvSpPr/>
          <p:nvPr/>
        </p:nvSpPr>
        <p:spPr>
          <a:xfrm>
            <a:off x="2555776" y="4581128"/>
            <a:ext cx="504261" cy="1504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4007"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4"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Юра\Desktop\Рисунок2.jpg"/>
          <p:cNvPicPr>
            <a:picLocks noGrp="1" noChangeAspect="1" noChangeArrowheads="1"/>
          </p:cNvPicPr>
          <p:nvPr>
            <p:ph idx="1"/>
          </p:nvPr>
        </p:nvPicPr>
        <p:blipFill>
          <a:blip r:embed="rId2" cstate="print"/>
          <a:srcRect/>
          <a:stretch>
            <a:fillRect/>
          </a:stretch>
        </p:blipFill>
        <p:spPr bwMode="auto">
          <a:xfrm>
            <a:off x="0" y="0"/>
            <a:ext cx="9152613" cy="6858000"/>
          </a:xfrm>
          <a:prstGeom prst="rect">
            <a:avLst/>
          </a:prstGeom>
          <a:noFill/>
        </p:spPr>
      </p:pic>
      <p:sp>
        <p:nvSpPr>
          <p:cNvPr id="5" name="Прямоугольник 4"/>
          <p:cNvSpPr/>
          <p:nvPr/>
        </p:nvSpPr>
        <p:spPr>
          <a:xfrm>
            <a:off x="1115616" y="620689"/>
            <a:ext cx="7704856" cy="5324535"/>
          </a:xfrm>
          <a:prstGeom prst="rect">
            <a:avLst/>
          </a:prstGeom>
        </p:spPr>
        <p:txBody>
          <a:bodyPr wrap="square">
            <a:spAutoFit/>
          </a:bodyPr>
          <a:lstStyle/>
          <a:p>
            <a:pPr algn="ctr"/>
            <a:r>
              <a:rPr lang="ru-RU" sz="2000" dirty="0" smtClean="0">
                <a:solidFill>
                  <a:srgbClr val="7030A0"/>
                </a:solidFill>
                <a:latin typeface="Monotype Corsiva" pitchFamily="66" charset="0"/>
              </a:rPr>
              <a:t>После окончания работы со словами проверка осуществляется таким образом, каждая пара может проверить, а затем оценить свою работу.</a:t>
            </a:r>
          </a:p>
          <a:p>
            <a:pPr algn="ctr"/>
            <a:r>
              <a:rPr lang="ru-RU" sz="2000" dirty="0" smtClean="0">
                <a:solidFill>
                  <a:srgbClr val="7030A0"/>
                </a:solidFill>
                <a:latin typeface="Monotype Corsiva" pitchFamily="66" charset="0"/>
              </a:rPr>
              <a:t>Такая работа очень полезна: она повышает внимание учащихся, побуждает их вдумчиво относиться к заданию, выполняя его самостоятельно и проверяя работу товарища. А это способствует прочному усвоению знаний, развитию навыков самоконтроля, самооценки . Особенно эффективно использовать данный вид при обобщении материала.</a:t>
            </a:r>
          </a:p>
          <a:p>
            <a:pPr algn="ctr"/>
            <a:endParaRPr lang="ru-RU" sz="2000" dirty="0">
              <a:solidFill>
                <a:srgbClr val="7030A0"/>
              </a:solidFill>
              <a:latin typeface="Monotype Corsiva" pitchFamily="66" charset="0"/>
            </a:endParaRPr>
          </a:p>
          <a:p>
            <a:pPr algn="ctr"/>
            <a:endParaRPr lang="ru-RU" sz="2000" dirty="0" smtClean="0">
              <a:solidFill>
                <a:srgbClr val="7030A0"/>
              </a:solidFill>
              <a:latin typeface="Monotype Corsiva" pitchFamily="66" charset="0"/>
            </a:endParaRPr>
          </a:p>
          <a:p>
            <a:pPr algn="ctr"/>
            <a:endParaRPr lang="ru-RU" sz="2000" dirty="0">
              <a:solidFill>
                <a:srgbClr val="7030A0"/>
              </a:solidFill>
              <a:latin typeface="Monotype Corsiva" pitchFamily="66" charset="0"/>
            </a:endParaRPr>
          </a:p>
          <a:p>
            <a:pPr algn="ctr"/>
            <a:r>
              <a:rPr lang="ru-RU" sz="2000" dirty="0" smtClean="0">
                <a:solidFill>
                  <a:srgbClr val="7030A0"/>
                </a:solidFill>
                <a:latin typeface="Monotype Corsiva" pitchFamily="66" charset="0"/>
              </a:rPr>
              <a:t>Организация групповой работы начинается с формирования групп . Группы могут формироваться как учителем, так и самими учащимися . Количество человек в группе может быть различным (3-7 человек) . При организации групп можно использовать разные приемы: по желанию, «случайным образом», по выбору педагога . Чаще всего  можно по выбору педагога, организуя группы так , чтобы в каждой группе был лидер, разные интеллектуальные способности, дружеские отношения.</a:t>
            </a:r>
            <a:endParaRPr lang="ru-RU" sz="2000" dirty="0">
              <a:solidFill>
                <a:srgbClr val="7030A0"/>
              </a:solidFill>
              <a:latin typeface="Monotype Corsiva" pitchFamily="66" charset="0"/>
            </a:endParaRPr>
          </a:p>
        </p:txBody>
      </p:sp>
    </p:spTree>
    <p:extLst>
      <p:ext uri="{BB962C8B-B14F-4D97-AF65-F5344CB8AC3E}">
        <p14:creationId xmlns:p14="http://schemas.microsoft.com/office/powerpoint/2010/main" val="3022931941"/>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9.3"/>
</p:tagLst>
</file>

<file path=ppt/tags/tag2.xml><?xml version="1.0" encoding="utf-8"?>
<p:tagLst xmlns:a="http://schemas.openxmlformats.org/drawingml/2006/main" xmlns:r="http://schemas.openxmlformats.org/officeDocument/2006/relationships" xmlns:p="http://schemas.openxmlformats.org/presentationml/2006/main">
  <p:tag name="TIMING" val="|2.6"/>
</p:tagLst>
</file>

<file path=ppt/tags/tag3.xml><?xml version="1.0" encoding="utf-8"?>
<p:tagLst xmlns:a="http://schemas.openxmlformats.org/drawingml/2006/main" xmlns:r="http://schemas.openxmlformats.org/officeDocument/2006/relationships" xmlns:p="http://schemas.openxmlformats.org/presentationml/2006/main">
  <p:tag name="TIMING" val="|1.7|2.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1252</TotalTime>
  <Words>1124</Words>
  <Application>Microsoft Office PowerPoint</Application>
  <PresentationFormat>Экран (4:3)</PresentationFormat>
  <Paragraphs>190</Paragraphs>
  <Slides>20</Slides>
  <Notes>0</Notes>
  <HiddenSlides>0</HiddenSlides>
  <MMClips>3</MMClips>
  <ScaleCrop>false</ScaleCrop>
  <HeadingPairs>
    <vt:vector size="8" baseType="variant">
      <vt:variant>
        <vt:lpstr>Использованные шрифты</vt:lpstr>
      </vt:variant>
      <vt:variant>
        <vt:i4>6</vt:i4>
      </vt:variant>
      <vt:variant>
        <vt:lpstr>Тема</vt:lpstr>
      </vt:variant>
      <vt:variant>
        <vt:i4>1</vt:i4>
      </vt:variant>
      <vt:variant>
        <vt:lpstr>Заголовки слайдов</vt:lpstr>
      </vt:variant>
      <vt:variant>
        <vt:i4>20</vt:i4>
      </vt:variant>
      <vt:variant>
        <vt:lpstr>Произвольные показы</vt:lpstr>
      </vt:variant>
      <vt:variant>
        <vt:i4>1</vt:i4>
      </vt:variant>
    </vt:vector>
  </HeadingPairs>
  <TitlesOfParts>
    <vt:vector size="28" baseType="lpstr">
      <vt:lpstr>Batang</vt:lpstr>
      <vt:lpstr>Angsana New</vt:lpstr>
      <vt:lpstr>Arial</vt:lpstr>
      <vt:lpstr>Calibri</vt:lpstr>
      <vt:lpstr>Monotype Corsiva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Произвольный показ 1</vt:lpstr>
    </vt:vector>
  </TitlesOfParts>
  <Company>МОУ "СОШ № 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образов вокальной и инструментальной музыки</dc:title>
  <dc:creator>Eagle-14</dc:creator>
  <cp:lastModifiedBy>W-7</cp:lastModifiedBy>
  <cp:revision>116</cp:revision>
  <dcterms:created xsi:type="dcterms:W3CDTF">2012-09-29T05:51:53Z</dcterms:created>
  <dcterms:modified xsi:type="dcterms:W3CDTF">2019-03-26T18:08:59Z</dcterms:modified>
</cp:coreProperties>
</file>